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27"/>
  </p:notesMasterIdLst>
  <p:handoutMasterIdLst>
    <p:handoutMasterId r:id="rId28"/>
  </p:handoutMasterIdLst>
  <p:sldIdLst>
    <p:sldId id="256" r:id="rId2"/>
    <p:sldId id="310" r:id="rId3"/>
    <p:sldId id="309" r:id="rId4"/>
    <p:sldId id="282" r:id="rId5"/>
    <p:sldId id="289" r:id="rId6"/>
    <p:sldId id="321" r:id="rId7"/>
    <p:sldId id="291" r:id="rId8"/>
    <p:sldId id="307" r:id="rId9"/>
    <p:sldId id="306" r:id="rId10"/>
    <p:sldId id="293" r:id="rId11"/>
    <p:sldId id="294" r:id="rId12"/>
    <p:sldId id="302" r:id="rId13"/>
    <p:sldId id="314" r:id="rId14"/>
    <p:sldId id="316" r:id="rId15"/>
    <p:sldId id="295" r:id="rId16"/>
    <p:sldId id="318" r:id="rId17"/>
    <p:sldId id="298" r:id="rId18"/>
    <p:sldId id="300" r:id="rId19"/>
    <p:sldId id="299" r:id="rId20"/>
    <p:sldId id="301" r:id="rId21"/>
    <p:sldId id="322" r:id="rId22"/>
    <p:sldId id="319" r:id="rId23"/>
    <p:sldId id="303" r:id="rId24"/>
    <p:sldId id="323" r:id="rId25"/>
    <p:sldId id="30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DE1"/>
    <a:srgbClr val="C6CCD7"/>
    <a:srgbClr val="164A8D"/>
    <a:srgbClr val="C62431"/>
    <a:srgbClr val="B22029"/>
    <a:srgbClr val="E8BF1F"/>
    <a:srgbClr val="B0C4E6"/>
    <a:srgbClr val="BACBE9"/>
    <a:srgbClr val="B7C9E8"/>
    <a:srgbClr val="ABC0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28" autoAdjust="0"/>
    <p:restoredTop sz="96897" autoAdjust="0"/>
  </p:normalViewPr>
  <p:slideViewPr>
    <p:cSldViewPr snapToGrid="0">
      <p:cViewPr varScale="1">
        <p:scale>
          <a:sx n="118" d="100"/>
          <a:sy n="118" d="100"/>
        </p:scale>
        <p:origin x="1200"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EGRSHARES\Homes\NAU-STUDENTS\ces327\Desktop\CENE%20486\Survey%20Resul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GRSHARES\Homes\NAU-STUDENTS\ces327\Desktop\CENE%20486\Survey%20Resul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GRSHARES\Homes\NAU-STUDENTS\ces327\Desktop\CENE%20486\Survey%20Resul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GRSHARES\Homes\NAU-STUDENTS\ces327\Desktop\CENE%20486\Survey%20Result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Current Usage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78200776633758"/>
          <c:y val="0.17890303385808878"/>
          <c:w val="0.8381011653871927"/>
          <c:h val="0.66815232881152309"/>
        </c:manualLayout>
      </c:layout>
      <c:barChart>
        <c:barDir val="col"/>
        <c:grouping val="clustered"/>
        <c:varyColors val="0"/>
        <c:ser>
          <c:idx val="0"/>
          <c:order val="0"/>
          <c:spPr>
            <a:solidFill>
              <a:srgbClr val="002060"/>
            </a:solidFill>
            <a:ln w="19050">
              <a:solidFill>
                <a:srgbClr val="FFFF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Sheet1!$G$6:$K$6</c:f>
              <c:strCache>
                <c:ptCount val="5"/>
                <c:pt idx="0">
                  <c:v>Never, not my route</c:v>
                </c:pt>
                <c:pt idx="1">
                  <c:v>Never, not safe</c:v>
                </c:pt>
                <c:pt idx="2">
                  <c:v>Sometimes</c:v>
                </c:pt>
                <c:pt idx="3">
                  <c:v>Often</c:v>
                </c:pt>
                <c:pt idx="4">
                  <c:v>Daily</c:v>
                </c:pt>
              </c:strCache>
            </c:strRef>
          </c:cat>
          <c:val>
            <c:numRef>
              <c:f>Sheet1!$G$7:$K$7</c:f>
              <c:numCache>
                <c:formatCode>0.00%</c:formatCode>
                <c:ptCount val="5"/>
                <c:pt idx="0">
                  <c:v>0.1515</c:v>
                </c:pt>
                <c:pt idx="1">
                  <c:v>1.52E-2</c:v>
                </c:pt>
                <c:pt idx="2">
                  <c:v>0.2727</c:v>
                </c:pt>
                <c:pt idx="3">
                  <c:v>0.37880000000000003</c:v>
                </c:pt>
                <c:pt idx="4">
                  <c:v>0.18179999999999999</c:v>
                </c:pt>
              </c:numCache>
            </c:numRef>
          </c:val>
        </c:ser>
        <c:dLbls>
          <c:showLegendKey val="0"/>
          <c:showVal val="0"/>
          <c:showCatName val="0"/>
          <c:showSerName val="0"/>
          <c:showPercent val="0"/>
          <c:showBubbleSize val="0"/>
        </c:dLbls>
        <c:gapWidth val="16"/>
        <c:overlap val="-27"/>
        <c:axId val="1747096528"/>
        <c:axId val="1747097616"/>
      </c:barChart>
      <c:catAx>
        <c:axId val="174709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747097616"/>
        <c:crosses val="autoZero"/>
        <c:auto val="1"/>
        <c:lblAlgn val="ctr"/>
        <c:lblOffset val="100"/>
        <c:noMultiLvlLbl val="0"/>
      </c:catAx>
      <c:valAx>
        <c:axId val="1747097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4709652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Potential Usage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2060"/>
            </a:solidFill>
            <a:ln w="19050">
              <a:solidFill>
                <a:srgbClr val="FFFF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Sheet1!$G$32:$K$32</c:f>
              <c:strCache>
                <c:ptCount val="5"/>
                <c:pt idx="0">
                  <c:v>No effect, already bike daily</c:v>
                </c:pt>
                <c:pt idx="1">
                  <c:v>No effect, not my route</c:v>
                </c:pt>
                <c:pt idx="2">
                  <c:v>No effect, I do not bike</c:v>
                </c:pt>
                <c:pt idx="3">
                  <c:v>I would bike more</c:v>
                </c:pt>
                <c:pt idx="4">
                  <c:v>I would bike a lot more</c:v>
                </c:pt>
              </c:strCache>
            </c:strRef>
          </c:cat>
          <c:val>
            <c:numRef>
              <c:f>Sheet1!$G$33:$K$33</c:f>
              <c:numCache>
                <c:formatCode>0.00%</c:formatCode>
                <c:ptCount val="5"/>
                <c:pt idx="0">
                  <c:v>0.23080000000000001</c:v>
                </c:pt>
                <c:pt idx="1">
                  <c:v>0.15379999999999999</c:v>
                </c:pt>
                <c:pt idx="2">
                  <c:v>3.0800000000000001E-2</c:v>
                </c:pt>
                <c:pt idx="3">
                  <c:v>0.36919999999999997</c:v>
                </c:pt>
                <c:pt idx="4">
                  <c:v>0.21540000000000001</c:v>
                </c:pt>
              </c:numCache>
            </c:numRef>
          </c:val>
        </c:ser>
        <c:dLbls>
          <c:showLegendKey val="0"/>
          <c:showVal val="0"/>
          <c:showCatName val="0"/>
          <c:showSerName val="0"/>
          <c:showPercent val="0"/>
          <c:showBubbleSize val="0"/>
        </c:dLbls>
        <c:gapWidth val="16"/>
        <c:overlap val="-27"/>
        <c:axId val="1129619920"/>
        <c:axId val="1129629712"/>
      </c:barChart>
      <c:catAx>
        <c:axId val="112961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129629712"/>
        <c:crosses val="autoZero"/>
        <c:auto val="1"/>
        <c:lblAlgn val="ctr"/>
        <c:lblOffset val="100"/>
        <c:noMultiLvlLbl val="0"/>
      </c:catAx>
      <c:valAx>
        <c:axId val="1129629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2961992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Motorist Comfort Level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2060"/>
            </a:solidFill>
            <a:ln w="19050">
              <a:solidFill>
                <a:srgbClr val="FFFF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Sheet1!$A$58:$C$58</c:f>
              <c:strCache>
                <c:ptCount val="3"/>
                <c:pt idx="0">
                  <c:v>Uncomfortable</c:v>
                </c:pt>
                <c:pt idx="1">
                  <c:v>Somewhat Comfortable</c:v>
                </c:pt>
                <c:pt idx="2">
                  <c:v>Comfortable</c:v>
                </c:pt>
              </c:strCache>
            </c:strRef>
          </c:cat>
          <c:val>
            <c:numRef>
              <c:f>Sheet1!$A$59:$C$59</c:f>
              <c:numCache>
                <c:formatCode>0.00%</c:formatCode>
                <c:ptCount val="3"/>
                <c:pt idx="0">
                  <c:v>0.23080000000000001</c:v>
                </c:pt>
                <c:pt idx="1">
                  <c:v>0.15379999999999999</c:v>
                </c:pt>
                <c:pt idx="2">
                  <c:v>3.0800000000000001E-2</c:v>
                </c:pt>
              </c:numCache>
            </c:numRef>
          </c:val>
        </c:ser>
        <c:dLbls>
          <c:showLegendKey val="0"/>
          <c:showVal val="0"/>
          <c:showCatName val="0"/>
          <c:showSerName val="0"/>
          <c:showPercent val="0"/>
          <c:showBubbleSize val="0"/>
        </c:dLbls>
        <c:gapWidth val="16"/>
        <c:overlap val="-27"/>
        <c:axId val="1746841584"/>
        <c:axId val="1333366848"/>
      </c:barChart>
      <c:catAx>
        <c:axId val="174684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33366848"/>
        <c:crosses val="autoZero"/>
        <c:auto val="1"/>
        <c:lblAlgn val="ctr"/>
        <c:lblOffset val="100"/>
        <c:noMultiLvlLbl val="0"/>
      </c:catAx>
      <c:valAx>
        <c:axId val="1333366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468415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Cyclist</a:t>
            </a:r>
            <a:r>
              <a:rPr lang="en-US" baseline="0" dirty="0" smtClean="0"/>
              <a:t> </a:t>
            </a:r>
            <a:r>
              <a:rPr lang="en-US" dirty="0" smtClean="0"/>
              <a:t>Comfort</a:t>
            </a:r>
            <a:r>
              <a:rPr lang="en-US" baseline="0" dirty="0" smtClean="0"/>
              <a:t> Level</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2060"/>
            </a:solidFill>
            <a:ln w="19050">
              <a:solidFill>
                <a:srgbClr val="FFFF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Sheet1!$A$32:$D$32</c:f>
              <c:strCache>
                <c:ptCount val="4"/>
                <c:pt idx="0">
                  <c:v>I do not ride there</c:v>
                </c:pt>
                <c:pt idx="1">
                  <c:v>Not Safe</c:v>
                </c:pt>
                <c:pt idx="2">
                  <c:v>Somewhat Safe</c:v>
                </c:pt>
                <c:pt idx="3">
                  <c:v>Very Safe</c:v>
                </c:pt>
              </c:strCache>
            </c:strRef>
          </c:cat>
          <c:val>
            <c:numRef>
              <c:f>Sheet1!$A$33:$D$33</c:f>
              <c:numCache>
                <c:formatCode>0.00%</c:formatCode>
                <c:ptCount val="4"/>
                <c:pt idx="0">
                  <c:v>4.5499999999999999E-2</c:v>
                </c:pt>
                <c:pt idx="1">
                  <c:v>0.33329999999999999</c:v>
                </c:pt>
                <c:pt idx="2">
                  <c:v>0.54549999999999998</c:v>
                </c:pt>
                <c:pt idx="3">
                  <c:v>7.5800000000000006E-2</c:v>
                </c:pt>
              </c:numCache>
            </c:numRef>
          </c:val>
        </c:ser>
        <c:dLbls>
          <c:showLegendKey val="0"/>
          <c:showVal val="0"/>
          <c:showCatName val="0"/>
          <c:showSerName val="0"/>
          <c:showPercent val="0"/>
          <c:showBubbleSize val="0"/>
        </c:dLbls>
        <c:gapWidth val="16"/>
        <c:overlap val="-27"/>
        <c:axId val="1795521824"/>
        <c:axId val="1795526176"/>
      </c:barChart>
      <c:catAx>
        <c:axId val="179552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795526176"/>
        <c:crosses val="autoZero"/>
        <c:auto val="1"/>
        <c:lblAlgn val="ctr"/>
        <c:lblOffset val="100"/>
        <c:noMultiLvlLbl val="0"/>
      </c:catAx>
      <c:valAx>
        <c:axId val="1795526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9552182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8687CE-A3BD-402B-999F-7D7F7F941B7B}" type="datetimeFigureOut">
              <a:rPr lang="en-US" smtClean="0"/>
              <a:t>5/5/2015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655021-9EEE-4D40-BCF9-1B67D7F25AD9}" type="slidenum">
              <a:rPr lang="en-US" smtClean="0"/>
              <a:t>‹#›</a:t>
            </a:fld>
            <a:endParaRPr lang="en-US"/>
          </a:p>
        </p:txBody>
      </p:sp>
    </p:spTree>
    <p:extLst>
      <p:ext uri="{BB962C8B-B14F-4D97-AF65-F5344CB8AC3E}">
        <p14:creationId xmlns:p14="http://schemas.microsoft.com/office/powerpoint/2010/main" val="56996197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C0301-C276-477A-944B-66DE3C0A1767}" type="datetimeFigureOut">
              <a:rPr lang="en-US" smtClean="0"/>
              <a:t>5/5/2015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03296-66DC-4D3A-BECD-362EE9174047}" type="slidenum">
              <a:rPr lang="en-US" smtClean="0"/>
              <a:t>‹#›</a:t>
            </a:fld>
            <a:endParaRPr lang="en-US"/>
          </a:p>
        </p:txBody>
      </p:sp>
    </p:spTree>
    <p:extLst>
      <p:ext uri="{BB962C8B-B14F-4D97-AF65-F5344CB8AC3E}">
        <p14:creationId xmlns:p14="http://schemas.microsoft.com/office/powerpoint/2010/main" val="269436616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03296-66DC-4D3A-BECD-362EE9174047}" type="slidenum">
              <a:rPr lang="en-US" smtClean="0"/>
              <a:t>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124314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03296-66DC-4D3A-BECD-362EE9174047}" type="slidenum">
              <a:rPr lang="en-US" smtClean="0"/>
              <a:t>10</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274314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03296-66DC-4D3A-BECD-362EE9174047}" type="slidenum">
              <a:rPr lang="en-US" smtClean="0"/>
              <a:t>11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765020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03296-66DC-4D3A-BECD-362EE9174047}" type="slidenum">
              <a:rPr lang="en-US" smtClean="0"/>
              <a:t>12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739601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03296-66DC-4D3A-BECD-362EE9174047}" type="slidenum">
              <a:rPr lang="en-US" smtClean="0"/>
              <a:t>13</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327491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03296-66DC-4D3A-BECD-362EE9174047}" type="slidenum">
              <a:rPr lang="en-US" smtClean="0"/>
              <a:t>14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092366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03296-66DC-4D3A-BECD-362EE9174047}" type="slidenum">
              <a:rPr lang="en-US" smtClean="0"/>
              <a:t>15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77247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US" sz="2400" dirty="0" smtClean="0"/>
              <a:t>Negatives:</a:t>
            </a:r>
          </a:p>
          <a:p>
            <a:pPr marL="628650" lvl="1" indent="-285750" algn="l">
              <a:buFont typeface="Arial" panose="020B0604020202020204" pitchFamily="34" charset="0"/>
              <a:buChar char="•"/>
            </a:pPr>
            <a:r>
              <a:rPr lang="en-US" sz="2100" dirty="0" smtClean="0"/>
              <a:t>Center stripe discourages drivers from passing bicycles (frustration / lack of respect)</a:t>
            </a:r>
          </a:p>
          <a:p>
            <a:pPr marL="628650" lvl="1" indent="-285750" algn="l">
              <a:buFont typeface="Arial" panose="020B0604020202020204" pitchFamily="34" charset="0"/>
              <a:buChar char="•"/>
            </a:pPr>
            <a:r>
              <a:rPr lang="en-US" sz="2100" dirty="0" smtClean="0"/>
              <a:t>More striping = higher cost</a:t>
            </a:r>
          </a:p>
          <a:p>
            <a:pPr marL="285750" indent="-285750" algn="l">
              <a:buFont typeface="Arial" panose="020B0604020202020204" pitchFamily="34" charset="0"/>
              <a:buChar char="•"/>
            </a:pPr>
            <a:r>
              <a:rPr lang="en-US" sz="2400" dirty="0" smtClean="0"/>
              <a:t>Negatives:</a:t>
            </a:r>
          </a:p>
          <a:p>
            <a:pPr marL="628650" lvl="1" indent="-285750" algn="l">
              <a:buFont typeface="Arial" panose="020B0604020202020204" pitchFamily="34" charset="0"/>
              <a:buChar char="•"/>
            </a:pPr>
            <a:r>
              <a:rPr lang="en-US" sz="2100" dirty="0" smtClean="0"/>
              <a:t>Center striping</a:t>
            </a:r>
          </a:p>
          <a:p>
            <a:pPr marL="628650" lvl="1" indent="-285750" algn="l">
              <a:buFont typeface="Arial" panose="020B0604020202020204" pitchFamily="34" charset="0"/>
              <a:buChar char="•"/>
            </a:pPr>
            <a:r>
              <a:rPr lang="en-US" sz="2100" dirty="0" smtClean="0"/>
              <a:t>Discourages Respect</a:t>
            </a:r>
          </a:p>
          <a:p>
            <a:pPr marL="628650" lvl="1" indent="-285750" algn="l">
              <a:buFont typeface="Arial" panose="020B0604020202020204" pitchFamily="34" charset="0"/>
              <a:buChar char="•"/>
            </a:pPr>
            <a:r>
              <a:rPr lang="en-US" sz="2100" dirty="0" smtClean="0"/>
              <a:t>More striping = higher cost</a:t>
            </a:r>
          </a:p>
          <a:p>
            <a:pPr marL="628650" lvl="1" indent="-285750" algn="l">
              <a:buFont typeface="Arial" panose="020B0604020202020204" pitchFamily="34" charset="0"/>
              <a:buChar char="•"/>
            </a:pPr>
            <a:r>
              <a:rPr lang="en-US" sz="2100" dirty="0" smtClean="0"/>
              <a:t>Eliminates parking</a:t>
            </a:r>
          </a:p>
          <a:p>
            <a:endParaRPr lang="en-US" dirty="0"/>
          </a:p>
        </p:txBody>
      </p:sp>
      <p:sp>
        <p:nvSpPr>
          <p:cNvPr id="4" name="Slide Number Placeholder 3"/>
          <p:cNvSpPr>
            <a:spLocks noGrp="1"/>
          </p:cNvSpPr>
          <p:nvPr>
            <p:ph type="sldNum" sz="quarter" idx="10"/>
          </p:nvPr>
        </p:nvSpPr>
        <p:spPr/>
        <p:txBody>
          <a:bodyPr/>
          <a:lstStyle/>
          <a:p>
            <a:fld id="{E4D03296-66DC-4D3A-BECD-362EE9174047}" type="slidenum">
              <a:rPr lang="en-US" smtClean="0"/>
              <a:t>16</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953426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03296-66DC-4D3A-BECD-362EE9174047}" type="slidenum">
              <a:rPr lang="en-US" smtClean="0"/>
              <a:t>17</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22857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03296-66DC-4D3A-BECD-362EE9174047}" type="slidenum">
              <a:rPr lang="en-US" smtClean="0"/>
              <a:t>18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60317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03296-66DC-4D3A-BECD-362EE9174047}" type="slidenum">
              <a:rPr lang="en-US" smtClean="0"/>
              <a:t>19</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936133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03296-66DC-4D3A-BECD-362EE9174047}" type="slidenum">
              <a:rPr lang="en-US" smtClean="0"/>
              <a:t>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894030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03296-66DC-4D3A-BECD-362EE9174047}" type="slidenum">
              <a:rPr lang="en-US" smtClean="0"/>
              <a:t>20</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64175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03296-66DC-4D3A-BECD-362EE9174047}" type="slidenum">
              <a:rPr lang="en-US" smtClean="0"/>
              <a:t>21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242047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03296-66DC-4D3A-BECD-362EE9174047}" type="slidenum">
              <a:rPr lang="en-US" smtClean="0"/>
              <a:t>22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835454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03296-66DC-4D3A-BECD-362EE9174047}" type="slidenum">
              <a:rPr lang="en-US" smtClean="0"/>
              <a:t>23</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109182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03296-66DC-4D3A-BECD-362EE9174047}" type="slidenum">
              <a:rPr lang="en-US" smtClean="0"/>
              <a:t>24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985481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03296-66DC-4D3A-BECD-362EE9174047}" type="slidenum">
              <a:rPr lang="en-US" smtClean="0"/>
              <a:t>25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80716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03296-66DC-4D3A-BECD-362EE9174047}" type="slidenum">
              <a:rPr lang="en-US" smtClean="0"/>
              <a:t>3</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31362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03296-66DC-4D3A-BECD-362EE9174047}" type="slidenum">
              <a:rPr lang="en-US" smtClean="0"/>
              <a:t>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022773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03296-66DC-4D3A-BECD-362EE9174047}" type="slidenum">
              <a:rPr lang="en-US" smtClean="0"/>
              <a:t>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137011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03296-66DC-4D3A-BECD-362EE9174047}" type="slidenum">
              <a:rPr lang="en-US" smtClean="0"/>
              <a:t>6</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641911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03296-66DC-4D3A-BECD-362EE9174047}" type="slidenum">
              <a:rPr lang="en-US" smtClean="0"/>
              <a:t>7</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290923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03296-66DC-4D3A-BECD-362EE9174047}" type="slidenum">
              <a:rPr lang="en-US" smtClean="0"/>
              <a:t>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906334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03296-66DC-4D3A-BECD-362EE9174047}" type="slidenum">
              <a:rPr lang="en-US" smtClean="0"/>
              <a:t>9</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928123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D46C57-55B1-4CEF-852C-E42F491C867F}" type="datetime1">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B7B47-2F36-4E58-8804-F3026D07A7E5}" type="slidenum">
              <a:rPr lang="en-US" smtClean="0"/>
              <a:t>‹#›</a:t>
            </a:fld>
            <a:endParaRPr lang="en-US"/>
          </a:p>
        </p:txBody>
      </p:sp>
    </p:spTree>
    <p:extLst>
      <p:ext uri="{BB962C8B-B14F-4D97-AF65-F5344CB8AC3E}">
        <p14:creationId xmlns:p14="http://schemas.microsoft.com/office/powerpoint/2010/main" val="861963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26925-763F-463A-A9AB-9C76C6772051}" type="datetime1">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B7B47-2F36-4E58-8804-F3026D07A7E5}" type="slidenum">
              <a:rPr lang="en-US" smtClean="0"/>
              <a:t>‹#›</a:t>
            </a:fld>
            <a:endParaRPr lang="en-US"/>
          </a:p>
        </p:txBody>
      </p:sp>
    </p:spTree>
    <p:extLst>
      <p:ext uri="{BB962C8B-B14F-4D97-AF65-F5344CB8AC3E}">
        <p14:creationId xmlns:p14="http://schemas.microsoft.com/office/powerpoint/2010/main" val="2823587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E524FE-05D6-428F-9C0B-6B8102BD631D}" type="datetime1">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B7B47-2F36-4E58-8804-F3026D07A7E5}" type="slidenum">
              <a:rPr lang="en-US" smtClean="0"/>
              <a:t>‹#›</a:t>
            </a:fld>
            <a:endParaRPr lang="en-US"/>
          </a:p>
        </p:txBody>
      </p:sp>
    </p:spTree>
    <p:extLst>
      <p:ext uri="{BB962C8B-B14F-4D97-AF65-F5344CB8AC3E}">
        <p14:creationId xmlns:p14="http://schemas.microsoft.com/office/powerpoint/2010/main" val="241989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E0B61-2F79-4615-BAC1-2FA7AA16F4AA}" type="datetime1">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B7B47-2F36-4E58-8804-F3026D07A7E5}" type="slidenum">
              <a:rPr lang="en-US" smtClean="0"/>
              <a:t>‹#›</a:t>
            </a:fld>
            <a:endParaRPr lang="en-US"/>
          </a:p>
        </p:txBody>
      </p:sp>
    </p:spTree>
    <p:extLst>
      <p:ext uri="{BB962C8B-B14F-4D97-AF65-F5344CB8AC3E}">
        <p14:creationId xmlns:p14="http://schemas.microsoft.com/office/powerpoint/2010/main" val="3176754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2E980B-09A9-4BD9-B8C6-E5761ABD7723}" type="datetime1">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B7B47-2F36-4E58-8804-F3026D07A7E5}" type="slidenum">
              <a:rPr lang="en-US" smtClean="0"/>
              <a:t>‹#›</a:t>
            </a:fld>
            <a:endParaRPr lang="en-US"/>
          </a:p>
        </p:txBody>
      </p:sp>
    </p:spTree>
    <p:extLst>
      <p:ext uri="{BB962C8B-B14F-4D97-AF65-F5344CB8AC3E}">
        <p14:creationId xmlns:p14="http://schemas.microsoft.com/office/powerpoint/2010/main" val="3558571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75A5FA-34EB-45FA-9582-96BAECDC2162}" type="datetime1">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9B7B47-2F36-4E58-8804-F3026D07A7E5}" type="slidenum">
              <a:rPr lang="en-US" smtClean="0"/>
              <a:t>‹#›</a:t>
            </a:fld>
            <a:endParaRPr lang="en-US"/>
          </a:p>
        </p:txBody>
      </p:sp>
    </p:spTree>
    <p:extLst>
      <p:ext uri="{BB962C8B-B14F-4D97-AF65-F5344CB8AC3E}">
        <p14:creationId xmlns:p14="http://schemas.microsoft.com/office/powerpoint/2010/main" val="207265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ED0961-BE3C-4065-B1B7-517915B23F26}" type="datetime1">
              <a:rPr lang="en-US" smtClean="0"/>
              <a:t>5/5/2015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9B7B47-2F36-4E58-8804-F3026D07A7E5}" type="slidenum">
              <a:rPr lang="en-US" smtClean="0"/>
              <a:t>‹#›</a:t>
            </a:fld>
            <a:endParaRPr lang="en-US"/>
          </a:p>
        </p:txBody>
      </p:sp>
    </p:spTree>
    <p:extLst>
      <p:ext uri="{BB962C8B-B14F-4D97-AF65-F5344CB8AC3E}">
        <p14:creationId xmlns:p14="http://schemas.microsoft.com/office/powerpoint/2010/main" val="414486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77EB2B-EA63-41CE-AC2D-88BF528FC687}" type="datetime1">
              <a:rPr lang="en-US" smtClean="0"/>
              <a:t>5/5/2015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9B7B47-2F36-4E58-8804-F3026D07A7E5}" type="slidenum">
              <a:rPr lang="en-US" smtClean="0"/>
              <a:t>‹#›</a:t>
            </a:fld>
            <a:endParaRPr lang="en-US"/>
          </a:p>
        </p:txBody>
      </p:sp>
    </p:spTree>
    <p:extLst>
      <p:ext uri="{BB962C8B-B14F-4D97-AF65-F5344CB8AC3E}">
        <p14:creationId xmlns:p14="http://schemas.microsoft.com/office/powerpoint/2010/main" val="269362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4B3997-C9A0-4E7A-AA6E-E2F8D59994D3}" type="datetime1">
              <a:rPr lang="en-US" smtClean="0"/>
              <a:t>5/5/2015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9B7B47-2F36-4E58-8804-F3026D07A7E5}" type="slidenum">
              <a:rPr lang="en-US" smtClean="0"/>
              <a:t>‹#›</a:t>
            </a:fld>
            <a:endParaRPr lang="en-US"/>
          </a:p>
        </p:txBody>
      </p:sp>
    </p:spTree>
    <p:extLst>
      <p:ext uri="{BB962C8B-B14F-4D97-AF65-F5344CB8AC3E}">
        <p14:creationId xmlns:p14="http://schemas.microsoft.com/office/powerpoint/2010/main" val="105164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A23EE1-11E5-4164-AEAD-D02421F664E9}" type="datetime1">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9B7B47-2F36-4E58-8804-F3026D07A7E5}" type="slidenum">
              <a:rPr lang="en-US" smtClean="0"/>
              <a:t>‹#›</a:t>
            </a:fld>
            <a:endParaRPr lang="en-US"/>
          </a:p>
        </p:txBody>
      </p:sp>
    </p:spTree>
    <p:extLst>
      <p:ext uri="{BB962C8B-B14F-4D97-AF65-F5344CB8AC3E}">
        <p14:creationId xmlns:p14="http://schemas.microsoft.com/office/powerpoint/2010/main" val="3234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D6A83-DDC0-4EA5-9068-434D5948605D}" type="datetime1">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9B7B47-2F36-4E58-8804-F3026D07A7E5}" type="slidenum">
              <a:rPr lang="en-US" smtClean="0"/>
              <a:t>‹#›</a:t>
            </a:fld>
            <a:endParaRPr lang="en-US"/>
          </a:p>
        </p:txBody>
      </p:sp>
    </p:spTree>
    <p:extLst>
      <p:ext uri="{BB962C8B-B14F-4D97-AF65-F5344CB8AC3E}">
        <p14:creationId xmlns:p14="http://schemas.microsoft.com/office/powerpoint/2010/main" val="1251617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l="-12000" t="-2000" r="-1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B76FD62-7D6A-4246-B874-8F11FF113A18}" type="datetime1">
              <a:rPr lang="en-US" smtClean="0"/>
              <a:t>5/5/2015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D9B7B47-2F36-4E58-8804-F3026D07A7E5}" type="slidenum">
              <a:rPr lang="en-US" smtClean="0"/>
              <a:t>‹#›</a:t>
            </a:fld>
            <a:endParaRPr lang="en-US"/>
          </a:p>
        </p:txBody>
      </p:sp>
    </p:spTree>
    <p:extLst>
      <p:ext uri="{BB962C8B-B14F-4D97-AF65-F5344CB8AC3E}">
        <p14:creationId xmlns:p14="http://schemas.microsoft.com/office/powerpoint/2010/main" val="45497044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az-/"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635000"/>
            <a:ext cx="6858000" cy="2387600"/>
          </a:xfrm>
        </p:spPr>
        <p:txBody>
          <a:bodyPr>
            <a:normAutofit fontScale="90000"/>
          </a:bodyPr>
          <a:lstStyle/>
          <a:p>
            <a:r>
              <a:rPr lang="en-US" sz="6000" b="1" dirty="0">
                <a:effectLst>
                  <a:outerShdw blurRad="50800" dist="38100" dir="2700000" algn="tl" rotWithShape="0">
                    <a:prstClr val="black">
                      <a:alpha val="40000"/>
                    </a:prstClr>
                  </a:outerShdw>
                </a:effectLst>
              </a:rPr>
              <a:t>Kendrick Street</a:t>
            </a:r>
            <a:br>
              <a:rPr lang="en-US" sz="6000" b="1" dirty="0">
                <a:effectLst>
                  <a:outerShdw blurRad="50800" dist="38100" dir="2700000" algn="tl" rotWithShape="0">
                    <a:prstClr val="black">
                      <a:alpha val="40000"/>
                    </a:prstClr>
                  </a:outerShdw>
                </a:effectLst>
              </a:rPr>
            </a:br>
            <a:r>
              <a:rPr lang="en-US" sz="6000" b="1" dirty="0">
                <a:effectLst>
                  <a:outerShdw blurRad="50800" dist="38100" dir="2700000" algn="tl" rotWithShape="0">
                    <a:prstClr val="black">
                      <a:alpha val="40000"/>
                    </a:prstClr>
                  </a:outerShdw>
                </a:effectLst>
              </a:rPr>
              <a:t>Bicycle </a:t>
            </a:r>
            <a:r>
              <a:rPr lang="en-US" sz="6000" b="1" dirty="0" smtClean="0">
                <a:effectLst>
                  <a:outerShdw blurRad="50800" dist="38100" dir="2700000" algn="tl" rotWithShape="0">
                    <a:prstClr val="black">
                      <a:alpha val="40000"/>
                    </a:prstClr>
                  </a:outerShdw>
                </a:effectLst>
              </a:rPr>
              <a:t>Boulevard</a:t>
            </a:r>
            <a:br>
              <a:rPr lang="en-US" sz="6000" b="1" dirty="0" smtClean="0">
                <a:effectLst>
                  <a:outerShdw blurRad="50800" dist="38100" dir="2700000" algn="tl" rotWithShape="0">
                    <a:prstClr val="black">
                      <a:alpha val="40000"/>
                    </a:prstClr>
                  </a:outerShdw>
                </a:effectLst>
              </a:rPr>
            </a:br>
            <a:r>
              <a:rPr lang="en-US" sz="6000" b="1" dirty="0" smtClean="0">
                <a:effectLst>
                  <a:outerShdw blurRad="50800" dist="38100" dir="2700000" algn="tl" rotWithShape="0">
                    <a:prstClr val="black">
                      <a:alpha val="40000"/>
                    </a:prstClr>
                  </a:outerShdw>
                </a:effectLst>
              </a:rPr>
              <a:t>Final Design</a:t>
            </a:r>
            <a:endParaRPr lang="en-US" sz="6000" b="1" dirty="0">
              <a:effectLst>
                <a:outerShdw blurRad="50800" dist="38100" dir="2700000" algn="tl" rotWithShape="0">
                  <a:prstClr val="black">
                    <a:alpha val="40000"/>
                  </a:prstClr>
                </a:outerShdw>
              </a:effectLst>
            </a:endParaRPr>
          </a:p>
        </p:txBody>
      </p:sp>
      <p:sp>
        <p:nvSpPr>
          <p:cNvPr id="3" name="Subtitle 2"/>
          <p:cNvSpPr>
            <a:spLocks noGrp="1"/>
          </p:cNvSpPr>
          <p:nvPr>
            <p:ph type="subTitle" idx="1"/>
          </p:nvPr>
        </p:nvSpPr>
        <p:spPr>
          <a:xfrm>
            <a:off x="1657350" y="3638372"/>
            <a:ext cx="6858000" cy="3219627"/>
          </a:xfrm>
        </p:spPr>
        <p:txBody>
          <a:bodyPr>
            <a:normAutofit/>
          </a:bodyPr>
          <a:lstStyle/>
          <a:p>
            <a:r>
              <a:rPr lang="en-US" sz="4400" dirty="0" smtClean="0"/>
              <a:t>Northern Arizona Transportation Services</a:t>
            </a:r>
          </a:p>
          <a:p>
            <a:r>
              <a:rPr lang="en-US" sz="2000" dirty="0" smtClean="0"/>
              <a:t>Stephen </a:t>
            </a:r>
            <a:r>
              <a:rPr lang="en-US" sz="2000" dirty="0" err="1" smtClean="0"/>
              <a:t>Hirte</a:t>
            </a:r>
            <a:endParaRPr lang="en-US" sz="2000" dirty="0" smtClean="0"/>
          </a:p>
          <a:p>
            <a:r>
              <a:rPr lang="en-US" sz="2000" dirty="0" smtClean="0"/>
              <a:t>Yousef </a:t>
            </a:r>
            <a:r>
              <a:rPr lang="en-US" sz="2000" dirty="0" err="1" smtClean="0"/>
              <a:t>Alkandari</a:t>
            </a:r>
            <a:endParaRPr lang="en-US" sz="2000" dirty="0" smtClean="0"/>
          </a:p>
          <a:p>
            <a:r>
              <a:rPr lang="en-US" sz="2000" dirty="0" smtClean="0"/>
              <a:t>P.J. </a:t>
            </a:r>
            <a:r>
              <a:rPr lang="en-US" sz="2000" dirty="0" err="1" smtClean="0"/>
              <a:t>McKelvey</a:t>
            </a:r>
            <a:endParaRPr lang="en-US" sz="2000" dirty="0" smtClean="0"/>
          </a:p>
          <a:p>
            <a:r>
              <a:rPr lang="en-US" sz="2000" dirty="0" smtClean="0"/>
              <a:t>Christopher Sobie</a:t>
            </a:r>
          </a:p>
        </p:txBody>
      </p:sp>
      <p:sp>
        <p:nvSpPr>
          <p:cNvPr id="10" name="Subtitle 2"/>
          <p:cNvSpPr txBox="1">
            <a:spLocks/>
          </p:cNvSpPr>
          <p:nvPr/>
        </p:nvSpPr>
        <p:spPr>
          <a:xfrm>
            <a:off x="1516052" y="6481933"/>
            <a:ext cx="2291949" cy="376066"/>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2600" dirty="0" smtClean="0"/>
              <a:t>April 24</a:t>
            </a:r>
            <a:r>
              <a:rPr lang="en-US" sz="2600" baseline="30000" dirty="0" smtClean="0"/>
              <a:t>th</a:t>
            </a:r>
            <a:r>
              <a:rPr lang="en-US" sz="2600" dirty="0" smtClean="0"/>
              <a:t>, 2015</a:t>
            </a:r>
            <a:endParaRPr lang="en-US" dirty="0" smtClean="0"/>
          </a:p>
        </p:txBody>
      </p:sp>
      <p:grpSp>
        <p:nvGrpSpPr>
          <p:cNvPr id="11" name="Group 10"/>
          <p:cNvGrpSpPr/>
          <p:nvPr/>
        </p:nvGrpSpPr>
        <p:grpSpPr>
          <a:xfrm>
            <a:off x="131081" y="0"/>
            <a:ext cx="1174595" cy="6858000"/>
            <a:chOff x="319668" y="0"/>
            <a:chExt cx="1174595" cy="6858000"/>
          </a:xfrm>
          <a:solidFill>
            <a:schemeClr val="tx1">
              <a:lumMod val="75000"/>
              <a:lumOff val="25000"/>
            </a:schemeClr>
          </a:solidFill>
        </p:grpSpPr>
        <p:sp>
          <p:nvSpPr>
            <p:cNvPr id="12" name="Rectangle 11"/>
            <p:cNvSpPr/>
            <p:nvPr/>
          </p:nvSpPr>
          <p:spPr>
            <a:xfrm>
              <a:off x="319668" y="0"/>
              <a:ext cx="1174595" cy="6858000"/>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6" name="Straight Connector 15"/>
            <p:cNvCxnSpPr/>
            <p:nvPr/>
          </p:nvCxnSpPr>
          <p:spPr>
            <a:xfrm>
              <a:off x="355372"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51498"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90329" y="0"/>
              <a:ext cx="0" cy="6858000"/>
            </a:xfrm>
            <a:prstGeom prst="line">
              <a:avLst/>
            </a:prstGeom>
            <a:grpFill/>
            <a:ln w="63500">
              <a:solidFill>
                <a:srgbClr val="FFFF66"/>
              </a:solidFill>
              <a:prstDash val="dash"/>
            </a:ln>
          </p:spPr>
          <p:style>
            <a:lnRef idx="1">
              <a:schemeClr val="accent1"/>
            </a:lnRef>
            <a:fillRef idx="0">
              <a:schemeClr val="accent1"/>
            </a:fillRef>
            <a:effectRef idx="0">
              <a:schemeClr val="accent1"/>
            </a:effectRef>
            <a:fontRef idx="minor">
              <a:schemeClr val="tx1"/>
            </a:fontRef>
          </p:style>
        </p:cxn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6" y="5796728"/>
            <a:ext cx="1514474" cy="10096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724615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9462" y="334537"/>
            <a:ext cx="7874538" cy="609600"/>
          </a:xfrm>
        </p:spPr>
        <p:txBody>
          <a:bodyPr>
            <a:noAutofit/>
          </a:bodyPr>
          <a:lstStyle/>
          <a:p>
            <a:r>
              <a:rPr lang="en-US" sz="3200" b="1" cap="all" dirty="0" smtClean="0"/>
              <a:t>Data Collection/Results – Vehicle Speeds</a:t>
            </a:r>
            <a:endParaRPr lang="en-US" sz="3200" b="1" cap="all" dirty="0"/>
          </a:p>
        </p:txBody>
      </p:sp>
      <p:sp>
        <p:nvSpPr>
          <p:cNvPr id="6" name="TextBox 5"/>
          <p:cNvSpPr txBox="1"/>
          <p:nvPr/>
        </p:nvSpPr>
        <p:spPr>
          <a:xfrm>
            <a:off x="4085228" y="2129117"/>
            <a:ext cx="918882" cy="369332"/>
          </a:xfrm>
          <a:prstGeom prst="rect">
            <a:avLst/>
          </a:prstGeom>
          <a:solidFill>
            <a:schemeClr val="bg2"/>
          </a:solidFill>
        </p:spPr>
        <p:txBody>
          <a:bodyPr wrap="square" rtlCol="0">
            <a:spAutoFit/>
          </a:bodyPr>
          <a:lstStyle/>
          <a:p>
            <a:r>
              <a:rPr lang="en-US" dirty="0" smtClean="0"/>
              <a:t>26 mph</a:t>
            </a:r>
            <a:endParaRPr lang="en-US" dirty="0"/>
          </a:p>
        </p:txBody>
      </p:sp>
      <p:sp>
        <p:nvSpPr>
          <p:cNvPr id="19" name="TextBox 18"/>
          <p:cNvSpPr txBox="1"/>
          <p:nvPr/>
        </p:nvSpPr>
        <p:spPr>
          <a:xfrm>
            <a:off x="4085228" y="3059668"/>
            <a:ext cx="918882" cy="369332"/>
          </a:xfrm>
          <a:prstGeom prst="rect">
            <a:avLst/>
          </a:prstGeom>
          <a:solidFill>
            <a:schemeClr val="bg2"/>
          </a:solidFill>
        </p:spPr>
        <p:txBody>
          <a:bodyPr wrap="square" rtlCol="0">
            <a:spAutoFit/>
          </a:bodyPr>
          <a:lstStyle/>
          <a:p>
            <a:r>
              <a:rPr lang="en-US" dirty="0" smtClean="0"/>
              <a:t>26 mph</a:t>
            </a:r>
            <a:endParaRPr lang="en-US" dirty="0"/>
          </a:p>
        </p:txBody>
      </p:sp>
      <p:pic>
        <p:nvPicPr>
          <p:cNvPr id="9" name="Picture 8"/>
          <p:cNvPicPr>
            <a:picLocks noChangeAspect="1"/>
          </p:cNvPicPr>
          <p:nvPr/>
        </p:nvPicPr>
        <p:blipFill rotWithShape="1">
          <a:blip r:embed="rId3"/>
          <a:srcRect r="12212" b="4152"/>
          <a:stretch/>
        </p:blipFill>
        <p:spPr>
          <a:xfrm>
            <a:off x="2340807" y="1103586"/>
            <a:ext cx="5392194" cy="5475890"/>
          </a:xfrm>
          <a:prstGeom prst="rect">
            <a:avLst/>
          </a:prstGeom>
        </p:spPr>
      </p:pic>
      <p:cxnSp>
        <p:nvCxnSpPr>
          <p:cNvPr id="21" name="Straight Connector 20"/>
          <p:cNvCxnSpPr/>
          <p:nvPr/>
        </p:nvCxnSpPr>
        <p:spPr>
          <a:xfrm>
            <a:off x="4414345" y="1103586"/>
            <a:ext cx="63061" cy="51767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35365" y="1492469"/>
            <a:ext cx="32871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456386" y="2445899"/>
            <a:ext cx="32871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427890" y="3429000"/>
            <a:ext cx="53156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27890" y="4374931"/>
            <a:ext cx="53156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79093" y="5331373"/>
            <a:ext cx="53156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38237" y="6280297"/>
            <a:ext cx="53156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635739" y="1089328"/>
            <a:ext cx="1058976" cy="369332"/>
          </a:xfrm>
          <a:prstGeom prst="rect">
            <a:avLst/>
          </a:prstGeom>
          <a:solidFill>
            <a:schemeClr val="bg2"/>
          </a:solidFill>
        </p:spPr>
        <p:txBody>
          <a:bodyPr wrap="square" rtlCol="0">
            <a:spAutoFit/>
          </a:bodyPr>
          <a:lstStyle/>
          <a:p>
            <a:r>
              <a:rPr lang="en-US" dirty="0" smtClean="0"/>
              <a:t>Hunt Ave</a:t>
            </a:r>
            <a:endParaRPr lang="en-US" dirty="0"/>
          </a:p>
        </p:txBody>
      </p:sp>
      <p:sp>
        <p:nvSpPr>
          <p:cNvPr id="34" name="TextBox 33"/>
          <p:cNvSpPr txBox="1"/>
          <p:nvPr/>
        </p:nvSpPr>
        <p:spPr>
          <a:xfrm>
            <a:off x="6635739" y="2042757"/>
            <a:ext cx="1058976" cy="369332"/>
          </a:xfrm>
          <a:prstGeom prst="rect">
            <a:avLst/>
          </a:prstGeom>
          <a:solidFill>
            <a:schemeClr val="bg2"/>
          </a:solidFill>
        </p:spPr>
        <p:txBody>
          <a:bodyPr wrap="square" rtlCol="0">
            <a:spAutoFit/>
          </a:bodyPr>
          <a:lstStyle/>
          <a:p>
            <a:r>
              <a:rPr lang="en-US" dirty="0" smtClean="0"/>
              <a:t>Fine Ave</a:t>
            </a:r>
            <a:endParaRPr lang="en-US" dirty="0"/>
          </a:p>
        </p:txBody>
      </p:sp>
      <p:sp>
        <p:nvSpPr>
          <p:cNvPr id="35" name="TextBox 34"/>
          <p:cNvSpPr txBox="1"/>
          <p:nvPr/>
        </p:nvSpPr>
        <p:spPr>
          <a:xfrm>
            <a:off x="6635739" y="2988687"/>
            <a:ext cx="1058976" cy="369332"/>
          </a:xfrm>
          <a:prstGeom prst="rect">
            <a:avLst/>
          </a:prstGeom>
          <a:solidFill>
            <a:schemeClr val="bg2"/>
          </a:solidFill>
        </p:spPr>
        <p:txBody>
          <a:bodyPr wrap="square" rtlCol="0">
            <a:spAutoFit/>
          </a:bodyPr>
          <a:lstStyle/>
          <a:p>
            <a:r>
              <a:rPr lang="en-US" dirty="0" smtClean="0"/>
              <a:t>Elm Ave</a:t>
            </a:r>
            <a:endParaRPr lang="en-US" dirty="0"/>
          </a:p>
        </p:txBody>
      </p:sp>
      <p:sp>
        <p:nvSpPr>
          <p:cNvPr id="36" name="TextBox 35"/>
          <p:cNvSpPr txBox="1"/>
          <p:nvPr/>
        </p:nvSpPr>
        <p:spPr>
          <a:xfrm>
            <a:off x="6635739" y="3964457"/>
            <a:ext cx="1058976" cy="369332"/>
          </a:xfrm>
          <a:prstGeom prst="rect">
            <a:avLst/>
          </a:prstGeom>
          <a:solidFill>
            <a:schemeClr val="bg2"/>
          </a:solidFill>
        </p:spPr>
        <p:txBody>
          <a:bodyPr wrap="square" rtlCol="0">
            <a:spAutoFit/>
          </a:bodyPr>
          <a:lstStyle/>
          <a:p>
            <a:r>
              <a:rPr lang="en-US" dirty="0" smtClean="0"/>
              <a:t>Dale Ave</a:t>
            </a:r>
            <a:endParaRPr lang="en-US" dirty="0"/>
          </a:p>
        </p:txBody>
      </p:sp>
      <p:sp>
        <p:nvSpPr>
          <p:cNvPr id="37" name="TextBox 36"/>
          <p:cNvSpPr txBox="1"/>
          <p:nvPr/>
        </p:nvSpPr>
        <p:spPr>
          <a:xfrm>
            <a:off x="6463861" y="4900775"/>
            <a:ext cx="1230854" cy="369332"/>
          </a:xfrm>
          <a:prstGeom prst="rect">
            <a:avLst/>
          </a:prstGeom>
          <a:solidFill>
            <a:schemeClr val="bg2"/>
          </a:solidFill>
        </p:spPr>
        <p:txBody>
          <a:bodyPr wrap="square" rtlCol="0">
            <a:spAutoFit/>
          </a:bodyPr>
          <a:lstStyle/>
          <a:p>
            <a:r>
              <a:rPr lang="en-US" dirty="0" smtClean="0"/>
              <a:t>Cherry Ave</a:t>
            </a:r>
            <a:endParaRPr lang="en-US" dirty="0"/>
          </a:p>
        </p:txBody>
      </p:sp>
      <p:sp>
        <p:nvSpPr>
          <p:cNvPr id="39" name="TextBox 38"/>
          <p:cNvSpPr txBox="1"/>
          <p:nvPr/>
        </p:nvSpPr>
        <p:spPr>
          <a:xfrm>
            <a:off x="6635739" y="5867970"/>
            <a:ext cx="1058976" cy="369332"/>
          </a:xfrm>
          <a:prstGeom prst="rect">
            <a:avLst/>
          </a:prstGeom>
          <a:solidFill>
            <a:schemeClr val="bg2"/>
          </a:solidFill>
        </p:spPr>
        <p:txBody>
          <a:bodyPr wrap="square" rtlCol="0">
            <a:spAutoFit/>
          </a:bodyPr>
          <a:lstStyle/>
          <a:p>
            <a:r>
              <a:rPr lang="en-US" dirty="0" smtClean="0"/>
              <a:t>Birch Ave</a:t>
            </a:r>
            <a:endParaRPr lang="en-US" dirty="0"/>
          </a:p>
        </p:txBody>
      </p:sp>
      <p:sp>
        <p:nvSpPr>
          <p:cNvPr id="40" name="TextBox 39"/>
          <p:cNvSpPr txBox="1"/>
          <p:nvPr/>
        </p:nvSpPr>
        <p:spPr>
          <a:xfrm rot="16200000">
            <a:off x="2912812" y="1769682"/>
            <a:ext cx="1344813" cy="369332"/>
          </a:xfrm>
          <a:prstGeom prst="rect">
            <a:avLst/>
          </a:prstGeom>
          <a:solidFill>
            <a:schemeClr val="bg2"/>
          </a:solidFill>
        </p:spPr>
        <p:txBody>
          <a:bodyPr wrap="square" rtlCol="0">
            <a:spAutoFit/>
          </a:bodyPr>
          <a:lstStyle/>
          <a:p>
            <a:r>
              <a:rPr lang="en-US" dirty="0" smtClean="0"/>
              <a:t>Kendrick St</a:t>
            </a:r>
            <a:endParaRPr lang="en-US" dirty="0"/>
          </a:p>
        </p:txBody>
      </p:sp>
      <p:sp>
        <p:nvSpPr>
          <p:cNvPr id="42" name="TextBox 41"/>
          <p:cNvSpPr txBox="1"/>
          <p:nvPr/>
        </p:nvSpPr>
        <p:spPr>
          <a:xfrm>
            <a:off x="3984705" y="2748299"/>
            <a:ext cx="818524" cy="369332"/>
          </a:xfrm>
          <a:prstGeom prst="rect">
            <a:avLst/>
          </a:prstGeom>
          <a:solidFill>
            <a:schemeClr val="bg1"/>
          </a:solidFill>
        </p:spPr>
        <p:txBody>
          <a:bodyPr wrap="square" rtlCol="0">
            <a:spAutoFit/>
          </a:bodyPr>
          <a:lstStyle/>
          <a:p>
            <a:r>
              <a:rPr lang="en-US" dirty="0" smtClean="0"/>
              <a:t>26 </a:t>
            </a:r>
            <a:r>
              <a:rPr lang="en-US" sz="1400" dirty="0" smtClean="0"/>
              <a:t>mph</a:t>
            </a:r>
            <a:endParaRPr lang="en-US" sz="1400" dirty="0"/>
          </a:p>
        </p:txBody>
      </p:sp>
      <p:sp>
        <p:nvSpPr>
          <p:cNvPr id="51" name="TextBox 50"/>
          <p:cNvSpPr txBox="1"/>
          <p:nvPr/>
        </p:nvSpPr>
        <p:spPr>
          <a:xfrm>
            <a:off x="3984705" y="1729026"/>
            <a:ext cx="818524" cy="369332"/>
          </a:xfrm>
          <a:prstGeom prst="rect">
            <a:avLst/>
          </a:prstGeom>
          <a:solidFill>
            <a:schemeClr val="bg1"/>
          </a:solidFill>
        </p:spPr>
        <p:txBody>
          <a:bodyPr wrap="square" rtlCol="0">
            <a:spAutoFit/>
          </a:bodyPr>
          <a:lstStyle/>
          <a:p>
            <a:r>
              <a:rPr lang="en-US" dirty="0" smtClean="0"/>
              <a:t>27 </a:t>
            </a:r>
            <a:r>
              <a:rPr lang="en-US" sz="1400" dirty="0" smtClean="0"/>
              <a:t>mph</a:t>
            </a:r>
            <a:endParaRPr lang="en-US" sz="1400" dirty="0"/>
          </a:p>
        </p:txBody>
      </p:sp>
      <p:sp>
        <p:nvSpPr>
          <p:cNvPr id="52" name="TextBox 51"/>
          <p:cNvSpPr txBox="1"/>
          <p:nvPr/>
        </p:nvSpPr>
        <p:spPr>
          <a:xfrm>
            <a:off x="3984705" y="3663318"/>
            <a:ext cx="818524" cy="369332"/>
          </a:xfrm>
          <a:prstGeom prst="rect">
            <a:avLst/>
          </a:prstGeom>
          <a:solidFill>
            <a:schemeClr val="bg1"/>
          </a:solidFill>
        </p:spPr>
        <p:txBody>
          <a:bodyPr wrap="square" rtlCol="0">
            <a:spAutoFit/>
          </a:bodyPr>
          <a:lstStyle/>
          <a:p>
            <a:r>
              <a:rPr lang="en-US" dirty="0" smtClean="0"/>
              <a:t>24 </a:t>
            </a:r>
            <a:r>
              <a:rPr lang="en-US" sz="1400" dirty="0" smtClean="0"/>
              <a:t>mph</a:t>
            </a:r>
            <a:endParaRPr lang="en-US" sz="1400" dirty="0"/>
          </a:p>
        </p:txBody>
      </p:sp>
      <p:sp>
        <p:nvSpPr>
          <p:cNvPr id="53" name="TextBox 52"/>
          <p:cNvSpPr txBox="1"/>
          <p:nvPr/>
        </p:nvSpPr>
        <p:spPr>
          <a:xfrm>
            <a:off x="3984705" y="4651967"/>
            <a:ext cx="818524" cy="369332"/>
          </a:xfrm>
          <a:prstGeom prst="rect">
            <a:avLst/>
          </a:prstGeom>
          <a:solidFill>
            <a:schemeClr val="bg1"/>
          </a:solidFill>
        </p:spPr>
        <p:txBody>
          <a:bodyPr wrap="square" rtlCol="0">
            <a:spAutoFit/>
          </a:bodyPr>
          <a:lstStyle/>
          <a:p>
            <a:r>
              <a:rPr lang="en-US" dirty="0" smtClean="0"/>
              <a:t>22 </a:t>
            </a:r>
            <a:r>
              <a:rPr lang="en-US" sz="1400" dirty="0" smtClean="0"/>
              <a:t>mph</a:t>
            </a:r>
            <a:endParaRPr lang="en-US" sz="1400" dirty="0"/>
          </a:p>
        </p:txBody>
      </p:sp>
      <p:sp>
        <p:nvSpPr>
          <p:cNvPr id="54" name="TextBox 53"/>
          <p:cNvSpPr txBox="1"/>
          <p:nvPr/>
        </p:nvSpPr>
        <p:spPr>
          <a:xfrm>
            <a:off x="3984705" y="5621169"/>
            <a:ext cx="818524" cy="369332"/>
          </a:xfrm>
          <a:prstGeom prst="rect">
            <a:avLst/>
          </a:prstGeom>
          <a:solidFill>
            <a:schemeClr val="bg1"/>
          </a:solidFill>
        </p:spPr>
        <p:txBody>
          <a:bodyPr wrap="square" rtlCol="0">
            <a:spAutoFit/>
          </a:bodyPr>
          <a:lstStyle/>
          <a:p>
            <a:r>
              <a:rPr lang="en-US" dirty="0" smtClean="0"/>
              <a:t>22 </a:t>
            </a:r>
            <a:r>
              <a:rPr lang="en-US" sz="1400" dirty="0" smtClean="0"/>
              <a:t>mph</a:t>
            </a:r>
            <a:endParaRPr lang="en-US" sz="1400" dirty="0"/>
          </a:p>
        </p:txBody>
      </p:sp>
      <p:sp>
        <p:nvSpPr>
          <p:cNvPr id="55" name="TextBox 54"/>
          <p:cNvSpPr txBox="1"/>
          <p:nvPr/>
        </p:nvSpPr>
        <p:spPr>
          <a:xfrm>
            <a:off x="5362422" y="1285324"/>
            <a:ext cx="818524" cy="369332"/>
          </a:xfrm>
          <a:prstGeom prst="rect">
            <a:avLst/>
          </a:prstGeom>
          <a:solidFill>
            <a:schemeClr val="bg1"/>
          </a:solidFill>
        </p:spPr>
        <p:txBody>
          <a:bodyPr wrap="square" rtlCol="0">
            <a:spAutoFit/>
          </a:bodyPr>
          <a:lstStyle/>
          <a:p>
            <a:r>
              <a:rPr lang="en-US" dirty="0"/>
              <a:t>1</a:t>
            </a:r>
            <a:r>
              <a:rPr lang="en-US" dirty="0" smtClean="0"/>
              <a:t>7 </a:t>
            </a:r>
            <a:r>
              <a:rPr lang="en-US" sz="1400" dirty="0" smtClean="0"/>
              <a:t>mph</a:t>
            </a:r>
            <a:endParaRPr lang="en-US" sz="1400" dirty="0"/>
          </a:p>
        </p:txBody>
      </p:sp>
      <p:sp>
        <p:nvSpPr>
          <p:cNvPr id="56" name="TextBox 55"/>
          <p:cNvSpPr txBox="1"/>
          <p:nvPr/>
        </p:nvSpPr>
        <p:spPr>
          <a:xfrm>
            <a:off x="5362422" y="2209681"/>
            <a:ext cx="818524" cy="369332"/>
          </a:xfrm>
          <a:prstGeom prst="rect">
            <a:avLst/>
          </a:prstGeom>
          <a:solidFill>
            <a:schemeClr val="bg1"/>
          </a:solidFill>
        </p:spPr>
        <p:txBody>
          <a:bodyPr wrap="square" rtlCol="0">
            <a:spAutoFit/>
          </a:bodyPr>
          <a:lstStyle/>
          <a:p>
            <a:r>
              <a:rPr lang="en-US" dirty="0" smtClean="0"/>
              <a:t>17 </a:t>
            </a:r>
            <a:r>
              <a:rPr lang="en-US" sz="1400" dirty="0" smtClean="0"/>
              <a:t>mph</a:t>
            </a:r>
            <a:endParaRPr lang="en-US" sz="1400" dirty="0"/>
          </a:p>
        </p:txBody>
      </p:sp>
      <p:sp>
        <p:nvSpPr>
          <p:cNvPr id="57" name="TextBox 56"/>
          <p:cNvSpPr txBox="1"/>
          <p:nvPr/>
        </p:nvSpPr>
        <p:spPr>
          <a:xfrm>
            <a:off x="5362422" y="3229716"/>
            <a:ext cx="818524" cy="369332"/>
          </a:xfrm>
          <a:prstGeom prst="rect">
            <a:avLst/>
          </a:prstGeom>
          <a:solidFill>
            <a:schemeClr val="bg1"/>
          </a:solidFill>
        </p:spPr>
        <p:txBody>
          <a:bodyPr wrap="square" rtlCol="0">
            <a:spAutoFit/>
          </a:bodyPr>
          <a:lstStyle/>
          <a:p>
            <a:r>
              <a:rPr lang="en-US" dirty="0" smtClean="0"/>
              <a:t>20 </a:t>
            </a:r>
            <a:r>
              <a:rPr lang="en-US" sz="1400" dirty="0" smtClean="0"/>
              <a:t>mph</a:t>
            </a:r>
            <a:endParaRPr lang="en-US" sz="1400" dirty="0"/>
          </a:p>
        </p:txBody>
      </p:sp>
      <p:sp>
        <p:nvSpPr>
          <p:cNvPr id="58" name="TextBox 57"/>
          <p:cNvSpPr txBox="1"/>
          <p:nvPr/>
        </p:nvSpPr>
        <p:spPr>
          <a:xfrm>
            <a:off x="5362422" y="4149123"/>
            <a:ext cx="818524" cy="369332"/>
          </a:xfrm>
          <a:prstGeom prst="rect">
            <a:avLst/>
          </a:prstGeom>
          <a:solidFill>
            <a:schemeClr val="bg1"/>
          </a:solidFill>
        </p:spPr>
        <p:txBody>
          <a:bodyPr wrap="square" rtlCol="0">
            <a:spAutoFit/>
          </a:bodyPr>
          <a:lstStyle/>
          <a:p>
            <a:r>
              <a:rPr lang="en-US" dirty="0" smtClean="0"/>
              <a:t>23 </a:t>
            </a:r>
            <a:r>
              <a:rPr lang="en-US" sz="1400" dirty="0" smtClean="0"/>
              <a:t>mph</a:t>
            </a:r>
            <a:endParaRPr lang="en-US" sz="1400" dirty="0"/>
          </a:p>
        </p:txBody>
      </p:sp>
      <p:sp>
        <p:nvSpPr>
          <p:cNvPr id="59" name="TextBox 58"/>
          <p:cNvSpPr txBox="1"/>
          <p:nvPr/>
        </p:nvSpPr>
        <p:spPr>
          <a:xfrm>
            <a:off x="5362422" y="5095053"/>
            <a:ext cx="818524" cy="369332"/>
          </a:xfrm>
          <a:prstGeom prst="rect">
            <a:avLst/>
          </a:prstGeom>
          <a:solidFill>
            <a:schemeClr val="bg1"/>
          </a:solidFill>
        </p:spPr>
        <p:txBody>
          <a:bodyPr wrap="square" rtlCol="0">
            <a:spAutoFit/>
          </a:bodyPr>
          <a:lstStyle/>
          <a:p>
            <a:r>
              <a:rPr lang="en-US" dirty="0" smtClean="0"/>
              <a:t>28 </a:t>
            </a:r>
            <a:r>
              <a:rPr lang="en-US" sz="1400" dirty="0" smtClean="0"/>
              <a:t>mph</a:t>
            </a:r>
            <a:endParaRPr lang="en-US" sz="1400" dirty="0"/>
          </a:p>
        </p:txBody>
      </p:sp>
      <p:sp>
        <p:nvSpPr>
          <p:cNvPr id="61" name="AutoShape 102"/>
          <p:cNvSpPr>
            <a:spLocks noChangeArrowheads="1"/>
          </p:cNvSpPr>
          <p:nvPr/>
        </p:nvSpPr>
        <p:spPr bwMode="auto">
          <a:xfrm rot="5400000">
            <a:off x="4540037" y="5361150"/>
            <a:ext cx="193540" cy="186720"/>
          </a:xfrm>
          <a:prstGeom prst="octagon">
            <a:avLst>
              <a:gd name="adj" fmla="val 29287"/>
            </a:avLst>
          </a:prstGeom>
          <a:solidFill>
            <a:srgbClr val="FF0000"/>
          </a:solidFill>
          <a:ln w="19050">
            <a:solidFill>
              <a:schemeClr val="tx1"/>
            </a:solidFill>
            <a:miter lim="800000"/>
            <a:headEnd/>
            <a:tailEnd/>
          </a:ln>
          <a:effectLst/>
        </p:spPr>
        <p:txBody>
          <a:bodyPr wrap="none" anchor="ctr"/>
          <a:lstStyle/>
          <a:p>
            <a:endParaRPr lang="en-US"/>
          </a:p>
        </p:txBody>
      </p:sp>
      <p:sp>
        <p:nvSpPr>
          <p:cNvPr id="63" name="AutoShape 102"/>
          <p:cNvSpPr>
            <a:spLocks noChangeArrowheads="1"/>
          </p:cNvSpPr>
          <p:nvPr/>
        </p:nvSpPr>
        <p:spPr bwMode="auto">
          <a:xfrm rot="5400000">
            <a:off x="4514672" y="4414944"/>
            <a:ext cx="193540" cy="186720"/>
          </a:xfrm>
          <a:prstGeom prst="octagon">
            <a:avLst>
              <a:gd name="adj" fmla="val 29287"/>
            </a:avLst>
          </a:prstGeom>
          <a:solidFill>
            <a:srgbClr val="FF0000"/>
          </a:solidFill>
          <a:ln w="19050">
            <a:solidFill>
              <a:schemeClr val="tx1"/>
            </a:solidFill>
            <a:miter lim="800000"/>
            <a:headEnd/>
            <a:tailEnd/>
          </a:ln>
          <a:effectLst/>
        </p:spPr>
        <p:txBody>
          <a:bodyPr wrap="none" anchor="ctr"/>
          <a:lstStyle/>
          <a:p>
            <a:endParaRPr lang="en-US"/>
          </a:p>
        </p:txBody>
      </p:sp>
      <p:sp>
        <p:nvSpPr>
          <p:cNvPr id="64" name="AutoShape 102"/>
          <p:cNvSpPr>
            <a:spLocks noChangeArrowheads="1"/>
          </p:cNvSpPr>
          <p:nvPr/>
        </p:nvSpPr>
        <p:spPr bwMode="auto">
          <a:xfrm rot="5400000">
            <a:off x="4475869" y="3458300"/>
            <a:ext cx="193540" cy="186720"/>
          </a:xfrm>
          <a:prstGeom prst="octagon">
            <a:avLst>
              <a:gd name="adj" fmla="val 29287"/>
            </a:avLst>
          </a:prstGeom>
          <a:solidFill>
            <a:srgbClr val="FF0000"/>
          </a:solidFill>
          <a:ln w="19050">
            <a:solidFill>
              <a:schemeClr val="tx1"/>
            </a:solidFill>
            <a:miter lim="800000"/>
            <a:headEnd/>
            <a:tailEnd/>
          </a:ln>
          <a:effectLst/>
        </p:spPr>
        <p:txBody>
          <a:bodyPr wrap="none" anchor="ctr"/>
          <a:lstStyle/>
          <a:p>
            <a:endParaRPr lang="en-US"/>
          </a:p>
        </p:txBody>
      </p:sp>
      <p:sp>
        <p:nvSpPr>
          <p:cNvPr id="65" name="AutoShape 102"/>
          <p:cNvSpPr>
            <a:spLocks noChangeArrowheads="1"/>
          </p:cNvSpPr>
          <p:nvPr/>
        </p:nvSpPr>
        <p:spPr bwMode="auto">
          <a:xfrm rot="5400000">
            <a:off x="4194853" y="3174515"/>
            <a:ext cx="193540" cy="186720"/>
          </a:xfrm>
          <a:prstGeom prst="octagon">
            <a:avLst>
              <a:gd name="adj" fmla="val 29287"/>
            </a:avLst>
          </a:prstGeom>
          <a:solidFill>
            <a:srgbClr val="FF0000"/>
          </a:solidFill>
          <a:ln w="19050">
            <a:solidFill>
              <a:schemeClr val="tx1"/>
            </a:solidFill>
            <a:miter lim="800000"/>
            <a:headEnd/>
            <a:tailEnd/>
          </a:ln>
          <a:effectLst/>
        </p:spPr>
        <p:txBody>
          <a:bodyPr wrap="none" anchor="ctr"/>
          <a:lstStyle/>
          <a:p>
            <a:endParaRPr lang="en-US"/>
          </a:p>
        </p:txBody>
      </p:sp>
      <p:sp>
        <p:nvSpPr>
          <p:cNvPr id="66" name="AutoShape 102"/>
          <p:cNvSpPr>
            <a:spLocks noChangeArrowheads="1"/>
          </p:cNvSpPr>
          <p:nvPr/>
        </p:nvSpPr>
        <p:spPr bwMode="auto">
          <a:xfrm rot="5400000">
            <a:off x="4213059" y="4100373"/>
            <a:ext cx="193540" cy="186720"/>
          </a:xfrm>
          <a:prstGeom prst="octagon">
            <a:avLst>
              <a:gd name="adj" fmla="val 29287"/>
            </a:avLst>
          </a:prstGeom>
          <a:solidFill>
            <a:srgbClr val="FF0000"/>
          </a:solidFill>
          <a:ln w="19050">
            <a:solidFill>
              <a:schemeClr val="tx1"/>
            </a:solidFill>
            <a:miter lim="800000"/>
            <a:headEnd/>
            <a:tailEnd/>
          </a:ln>
          <a:effectLst/>
        </p:spPr>
        <p:txBody>
          <a:bodyPr wrap="none" anchor="ctr"/>
          <a:lstStyle/>
          <a:p>
            <a:endParaRPr lang="en-US"/>
          </a:p>
        </p:txBody>
      </p:sp>
      <p:sp>
        <p:nvSpPr>
          <p:cNvPr id="67" name="AutoShape 102"/>
          <p:cNvSpPr>
            <a:spLocks noChangeArrowheads="1"/>
          </p:cNvSpPr>
          <p:nvPr/>
        </p:nvSpPr>
        <p:spPr bwMode="auto">
          <a:xfrm rot="5400000">
            <a:off x="4232795" y="5089564"/>
            <a:ext cx="193540" cy="186720"/>
          </a:xfrm>
          <a:prstGeom prst="octagon">
            <a:avLst>
              <a:gd name="adj" fmla="val 29287"/>
            </a:avLst>
          </a:prstGeom>
          <a:solidFill>
            <a:srgbClr val="FF0000"/>
          </a:solidFill>
          <a:ln w="19050">
            <a:solidFill>
              <a:schemeClr val="tx1"/>
            </a:solidFill>
            <a:miter lim="800000"/>
            <a:headEnd/>
            <a:tailEnd/>
          </a:ln>
          <a:effectLst/>
        </p:spPr>
        <p:txBody>
          <a:bodyPr wrap="none" anchor="ctr"/>
          <a:lstStyle/>
          <a:p>
            <a:endParaRPr lang="en-US"/>
          </a:p>
        </p:txBody>
      </p:sp>
      <p:sp>
        <p:nvSpPr>
          <p:cNvPr id="68" name="TextBox 67"/>
          <p:cNvSpPr txBox="1"/>
          <p:nvPr/>
        </p:nvSpPr>
        <p:spPr>
          <a:xfrm>
            <a:off x="3328212" y="6554001"/>
            <a:ext cx="3586393" cy="276999"/>
          </a:xfrm>
          <a:prstGeom prst="rect">
            <a:avLst/>
          </a:prstGeom>
          <a:noFill/>
        </p:spPr>
        <p:txBody>
          <a:bodyPr wrap="square" rtlCol="0">
            <a:spAutoFit/>
          </a:bodyPr>
          <a:lstStyle/>
          <a:p>
            <a:r>
              <a:rPr lang="en-US" sz="1200" b="1" dirty="0" smtClean="0"/>
              <a:t>85</a:t>
            </a:r>
            <a:r>
              <a:rPr lang="en-US" sz="1200" b="1" baseline="30000" dirty="0" smtClean="0"/>
              <a:t>th</a:t>
            </a:r>
            <a:r>
              <a:rPr lang="en-US" sz="1200" b="1" dirty="0" smtClean="0"/>
              <a:t> Percentile Speeds for Vehicle in Project Area [3]</a:t>
            </a:r>
            <a:endParaRPr lang="en-US" sz="1400" b="1" dirty="0"/>
          </a:p>
        </p:txBody>
      </p:sp>
      <p:sp>
        <p:nvSpPr>
          <p:cNvPr id="46" name="TextBox 45"/>
          <p:cNvSpPr txBox="1"/>
          <p:nvPr/>
        </p:nvSpPr>
        <p:spPr>
          <a:xfrm>
            <a:off x="8159931" y="60259"/>
            <a:ext cx="942133" cy="369332"/>
          </a:xfrm>
          <a:prstGeom prst="rect">
            <a:avLst/>
          </a:prstGeom>
          <a:noFill/>
        </p:spPr>
        <p:txBody>
          <a:bodyPr wrap="square" rtlCol="0">
            <a:spAutoFit/>
          </a:bodyPr>
          <a:lstStyle/>
          <a:p>
            <a:r>
              <a:rPr lang="en-US" dirty="0" err="1" smtClean="0">
                <a:solidFill>
                  <a:schemeClr val="bg1">
                    <a:lumMod val="50000"/>
                  </a:schemeClr>
                </a:solidFill>
              </a:rPr>
              <a:t>Hirte</a:t>
            </a:r>
            <a:r>
              <a:rPr lang="en-US" dirty="0" smtClean="0">
                <a:solidFill>
                  <a:schemeClr val="bg1">
                    <a:lumMod val="50000"/>
                  </a:schemeClr>
                </a:solidFill>
              </a:rPr>
              <a:t> 10</a:t>
            </a:r>
            <a:endParaRPr lang="en-US" dirty="0">
              <a:solidFill>
                <a:schemeClr val="bg1">
                  <a:lumMod val="50000"/>
                </a:schemeClr>
              </a:solidFill>
            </a:endParaRPr>
          </a:p>
        </p:txBody>
      </p:sp>
      <p:grpSp>
        <p:nvGrpSpPr>
          <p:cNvPr id="43" name="Group 42"/>
          <p:cNvGrpSpPr/>
          <p:nvPr/>
        </p:nvGrpSpPr>
        <p:grpSpPr>
          <a:xfrm>
            <a:off x="131081" y="0"/>
            <a:ext cx="1174595" cy="6858000"/>
            <a:chOff x="319668" y="0"/>
            <a:chExt cx="1174595" cy="6858000"/>
          </a:xfrm>
          <a:solidFill>
            <a:schemeClr val="tx1">
              <a:lumMod val="75000"/>
              <a:lumOff val="25000"/>
            </a:schemeClr>
          </a:solidFill>
        </p:grpSpPr>
        <p:sp>
          <p:nvSpPr>
            <p:cNvPr id="44" name="Rectangle 43"/>
            <p:cNvSpPr/>
            <p:nvPr/>
          </p:nvSpPr>
          <p:spPr>
            <a:xfrm>
              <a:off x="319668" y="0"/>
              <a:ext cx="1174595" cy="6858000"/>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0" name="Straight Connector 59"/>
            <p:cNvCxnSpPr/>
            <p:nvPr/>
          </p:nvCxnSpPr>
          <p:spPr>
            <a:xfrm>
              <a:off x="355372"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451498"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890329" y="0"/>
              <a:ext cx="0" cy="6858000"/>
            </a:xfrm>
            <a:prstGeom prst="line">
              <a:avLst/>
            </a:prstGeom>
            <a:grpFill/>
            <a:ln w="63500">
              <a:solidFill>
                <a:srgbClr val="FFFF66"/>
              </a:solidFill>
              <a:prstDash val="dash"/>
            </a:ln>
          </p:spPr>
          <p:style>
            <a:lnRef idx="1">
              <a:schemeClr val="accent1"/>
            </a:lnRef>
            <a:fillRef idx="0">
              <a:schemeClr val="accent1"/>
            </a:fillRef>
            <a:effectRef idx="0">
              <a:schemeClr val="accent1"/>
            </a:effectRef>
            <a:fontRef idx="minor">
              <a:schemeClr val="tx1"/>
            </a:fontRef>
          </p:style>
        </p:cxnSp>
      </p:grpSp>
      <p:pic>
        <p:nvPicPr>
          <p:cNvPr id="70"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6" y="5796728"/>
            <a:ext cx="1514474" cy="10096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646148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9462" y="334537"/>
            <a:ext cx="7832602" cy="609600"/>
          </a:xfrm>
        </p:spPr>
        <p:txBody>
          <a:bodyPr>
            <a:noAutofit/>
          </a:bodyPr>
          <a:lstStyle/>
          <a:p>
            <a:r>
              <a:rPr lang="en-US" sz="4000" b="1" cap="all" dirty="0" smtClean="0"/>
              <a:t>Data Collection/Results – ADT</a:t>
            </a:r>
            <a:endParaRPr lang="en-US" sz="4000" b="1" cap="all" dirty="0"/>
          </a:p>
        </p:txBody>
      </p:sp>
      <p:sp>
        <p:nvSpPr>
          <p:cNvPr id="6" name="TextBox 5"/>
          <p:cNvSpPr txBox="1"/>
          <p:nvPr/>
        </p:nvSpPr>
        <p:spPr>
          <a:xfrm>
            <a:off x="4085228" y="2129117"/>
            <a:ext cx="918882" cy="369332"/>
          </a:xfrm>
          <a:prstGeom prst="rect">
            <a:avLst/>
          </a:prstGeom>
          <a:solidFill>
            <a:schemeClr val="bg2"/>
          </a:solidFill>
        </p:spPr>
        <p:txBody>
          <a:bodyPr wrap="square" rtlCol="0">
            <a:spAutoFit/>
          </a:bodyPr>
          <a:lstStyle/>
          <a:p>
            <a:r>
              <a:rPr lang="en-US" dirty="0" smtClean="0"/>
              <a:t>26 mph</a:t>
            </a:r>
            <a:endParaRPr lang="en-US" dirty="0"/>
          </a:p>
        </p:txBody>
      </p:sp>
      <p:sp>
        <p:nvSpPr>
          <p:cNvPr id="19" name="TextBox 18"/>
          <p:cNvSpPr txBox="1"/>
          <p:nvPr/>
        </p:nvSpPr>
        <p:spPr>
          <a:xfrm>
            <a:off x="4085228" y="3059668"/>
            <a:ext cx="918882" cy="369332"/>
          </a:xfrm>
          <a:prstGeom prst="rect">
            <a:avLst/>
          </a:prstGeom>
          <a:solidFill>
            <a:schemeClr val="bg2"/>
          </a:solidFill>
        </p:spPr>
        <p:txBody>
          <a:bodyPr wrap="square" rtlCol="0">
            <a:spAutoFit/>
          </a:bodyPr>
          <a:lstStyle/>
          <a:p>
            <a:r>
              <a:rPr lang="en-US" dirty="0" smtClean="0"/>
              <a:t>26 mph</a:t>
            </a:r>
            <a:endParaRPr lang="en-US" dirty="0"/>
          </a:p>
        </p:txBody>
      </p:sp>
      <p:pic>
        <p:nvPicPr>
          <p:cNvPr id="9" name="Picture 8"/>
          <p:cNvPicPr>
            <a:picLocks noChangeAspect="1"/>
          </p:cNvPicPr>
          <p:nvPr/>
        </p:nvPicPr>
        <p:blipFill rotWithShape="1">
          <a:blip r:embed="rId3"/>
          <a:srcRect r="12212" b="3783"/>
          <a:stretch/>
        </p:blipFill>
        <p:spPr>
          <a:xfrm>
            <a:off x="2340807" y="1103586"/>
            <a:ext cx="5392194" cy="5496911"/>
          </a:xfrm>
          <a:prstGeom prst="rect">
            <a:avLst/>
          </a:prstGeom>
        </p:spPr>
      </p:pic>
      <p:cxnSp>
        <p:nvCxnSpPr>
          <p:cNvPr id="21" name="Straight Connector 20"/>
          <p:cNvCxnSpPr/>
          <p:nvPr/>
        </p:nvCxnSpPr>
        <p:spPr>
          <a:xfrm>
            <a:off x="4414345" y="1103586"/>
            <a:ext cx="63061" cy="51767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35365" y="1492469"/>
            <a:ext cx="32871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456386" y="2445899"/>
            <a:ext cx="32871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427890" y="3429000"/>
            <a:ext cx="53156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27890" y="4374931"/>
            <a:ext cx="53156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79093" y="5331373"/>
            <a:ext cx="53156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38237" y="6280297"/>
            <a:ext cx="53156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635739" y="1089328"/>
            <a:ext cx="1058976" cy="369332"/>
          </a:xfrm>
          <a:prstGeom prst="rect">
            <a:avLst/>
          </a:prstGeom>
          <a:solidFill>
            <a:schemeClr val="bg2"/>
          </a:solidFill>
        </p:spPr>
        <p:txBody>
          <a:bodyPr wrap="square" rtlCol="0">
            <a:spAutoFit/>
          </a:bodyPr>
          <a:lstStyle/>
          <a:p>
            <a:r>
              <a:rPr lang="en-US" dirty="0" smtClean="0"/>
              <a:t>Hunt Ave</a:t>
            </a:r>
            <a:endParaRPr lang="en-US" dirty="0"/>
          </a:p>
        </p:txBody>
      </p:sp>
      <p:sp>
        <p:nvSpPr>
          <p:cNvPr id="34" name="TextBox 33"/>
          <p:cNvSpPr txBox="1"/>
          <p:nvPr/>
        </p:nvSpPr>
        <p:spPr>
          <a:xfrm>
            <a:off x="6635739" y="2042757"/>
            <a:ext cx="1058976" cy="369332"/>
          </a:xfrm>
          <a:prstGeom prst="rect">
            <a:avLst/>
          </a:prstGeom>
          <a:solidFill>
            <a:schemeClr val="bg2"/>
          </a:solidFill>
        </p:spPr>
        <p:txBody>
          <a:bodyPr wrap="square" rtlCol="0">
            <a:spAutoFit/>
          </a:bodyPr>
          <a:lstStyle/>
          <a:p>
            <a:r>
              <a:rPr lang="en-US" dirty="0" smtClean="0"/>
              <a:t>Fine Ave</a:t>
            </a:r>
            <a:endParaRPr lang="en-US" dirty="0"/>
          </a:p>
        </p:txBody>
      </p:sp>
      <p:sp>
        <p:nvSpPr>
          <p:cNvPr id="35" name="TextBox 34"/>
          <p:cNvSpPr txBox="1"/>
          <p:nvPr/>
        </p:nvSpPr>
        <p:spPr>
          <a:xfrm>
            <a:off x="6635739" y="2988687"/>
            <a:ext cx="1058976" cy="369332"/>
          </a:xfrm>
          <a:prstGeom prst="rect">
            <a:avLst/>
          </a:prstGeom>
          <a:solidFill>
            <a:schemeClr val="bg2"/>
          </a:solidFill>
        </p:spPr>
        <p:txBody>
          <a:bodyPr wrap="square" rtlCol="0">
            <a:spAutoFit/>
          </a:bodyPr>
          <a:lstStyle/>
          <a:p>
            <a:r>
              <a:rPr lang="en-US" dirty="0" smtClean="0"/>
              <a:t>Elm Ave</a:t>
            </a:r>
            <a:endParaRPr lang="en-US" dirty="0"/>
          </a:p>
        </p:txBody>
      </p:sp>
      <p:sp>
        <p:nvSpPr>
          <p:cNvPr id="36" name="TextBox 35"/>
          <p:cNvSpPr txBox="1"/>
          <p:nvPr/>
        </p:nvSpPr>
        <p:spPr>
          <a:xfrm>
            <a:off x="6635739" y="3964457"/>
            <a:ext cx="1058976" cy="369332"/>
          </a:xfrm>
          <a:prstGeom prst="rect">
            <a:avLst/>
          </a:prstGeom>
          <a:solidFill>
            <a:schemeClr val="bg2"/>
          </a:solidFill>
        </p:spPr>
        <p:txBody>
          <a:bodyPr wrap="square" rtlCol="0">
            <a:spAutoFit/>
          </a:bodyPr>
          <a:lstStyle/>
          <a:p>
            <a:r>
              <a:rPr lang="en-US" dirty="0" smtClean="0"/>
              <a:t>Dale Ave</a:t>
            </a:r>
            <a:endParaRPr lang="en-US" dirty="0"/>
          </a:p>
        </p:txBody>
      </p:sp>
      <p:sp>
        <p:nvSpPr>
          <p:cNvPr id="37" name="TextBox 36"/>
          <p:cNvSpPr txBox="1"/>
          <p:nvPr/>
        </p:nvSpPr>
        <p:spPr>
          <a:xfrm>
            <a:off x="6463861" y="4900775"/>
            <a:ext cx="1230854" cy="369332"/>
          </a:xfrm>
          <a:prstGeom prst="rect">
            <a:avLst/>
          </a:prstGeom>
          <a:solidFill>
            <a:schemeClr val="bg2"/>
          </a:solidFill>
        </p:spPr>
        <p:txBody>
          <a:bodyPr wrap="square" rtlCol="0">
            <a:spAutoFit/>
          </a:bodyPr>
          <a:lstStyle/>
          <a:p>
            <a:r>
              <a:rPr lang="en-US" dirty="0" smtClean="0"/>
              <a:t>Cherry Ave</a:t>
            </a:r>
            <a:endParaRPr lang="en-US" dirty="0"/>
          </a:p>
        </p:txBody>
      </p:sp>
      <p:sp>
        <p:nvSpPr>
          <p:cNvPr id="39" name="TextBox 38"/>
          <p:cNvSpPr txBox="1"/>
          <p:nvPr/>
        </p:nvSpPr>
        <p:spPr>
          <a:xfrm>
            <a:off x="6635739" y="5867970"/>
            <a:ext cx="1058976" cy="369332"/>
          </a:xfrm>
          <a:prstGeom prst="rect">
            <a:avLst/>
          </a:prstGeom>
          <a:solidFill>
            <a:schemeClr val="bg2"/>
          </a:solidFill>
        </p:spPr>
        <p:txBody>
          <a:bodyPr wrap="square" rtlCol="0">
            <a:spAutoFit/>
          </a:bodyPr>
          <a:lstStyle/>
          <a:p>
            <a:r>
              <a:rPr lang="en-US" dirty="0" smtClean="0"/>
              <a:t>Birch Ave</a:t>
            </a:r>
            <a:endParaRPr lang="en-US" dirty="0"/>
          </a:p>
        </p:txBody>
      </p:sp>
      <p:sp>
        <p:nvSpPr>
          <p:cNvPr id="40" name="TextBox 39"/>
          <p:cNvSpPr txBox="1"/>
          <p:nvPr/>
        </p:nvSpPr>
        <p:spPr>
          <a:xfrm rot="16200000">
            <a:off x="2912812" y="1769682"/>
            <a:ext cx="1344813" cy="369332"/>
          </a:xfrm>
          <a:prstGeom prst="rect">
            <a:avLst/>
          </a:prstGeom>
          <a:solidFill>
            <a:schemeClr val="bg2"/>
          </a:solidFill>
        </p:spPr>
        <p:txBody>
          <a:bodyPr wrap="square" rtlCol="0">
            <a:spAutoFit/>
          </a:bodyPr>
          <a:lstStyle/>
          <a:p>
            <a:r>
              <a:rPr lang="en-US" dirty="0" smtClean="0"/>
              <a:t>Kendrick St</a:t>
            </a:r>
            <a:endParaRPr lang="en-US" dirty="0"/>
          </a:p>
        </p:txBody>
      </p:sp>
      <p:sp>
        <p:nvSpPr>
          <p:cNvPr id="42" name="TextBox 41"/>
          <p:cNvSpPr txBox="1"/>
          <p:nvPr/>
        </p:nvSpPr>
        <p:spPr>
          <a:xfrm>
            <a:off x="4121335" y="2727279"/>
            <a:ext cx="533377" cy="369332"/>
          </a:xfrm>
          <a:prstGeom prst="rect">
            <a:avLst/>
          </a:prstGeom>
          <a:solidFill>
            <a:schemeClr val="bg1"/>
          </a:solidFill>
        </p:spPr>
        <p:txBody>
          <a:bodyPr wrap="square" rtlCol="0">
            <a:spAutoFit/>
          </a:bodyPr>
          <a:lstStyle/>
          <a:p>
            <a:r>
              <a:rPr lang="en-US" dirty="0" smtClean="0"/>
              <a:t>818</a:t>
            </a:r>
            <a:endParaRPr lang="en-US" sz="1400" dirty="0"/>
          </a:p>
        </p:txBody>
      </p:sp>
      <p:sp>
        <p:nvSpPr>
          <p:cNvPr id="51" name="TextBox 50"/>
          <p:cNvSpPr txBox="1"/>
          <p:nvPr/>
        </p:nvSpPr>
        <p:spPr>
          <a:xfrm>
            <a:off x="4100315" y="1729026"/>
            <a:ext cx="558742" cy="369332"/>
          </a:xfrm>
          <a:prstGeom prst="rect">
            <a:avLst/>
          </a:prstGeom>
          <a:solidFill>
            <a:schemeClr val="bg1"/>
          </a:solidFill>
        </p:spPr>
        <p:txBody>
          <a:bodyPr wrap="square" rtlCol="0">
            <a:spAutoFit/>
          </a:bodyPr>
          <a:lstStyle/>
          <a:p>
            <a:r>
              <a:rPr lang="en-US" dirty="0" smtClean="0"/>
              <a:t>807</a:t>
            </a:r>
            <a:endParaRPr lang="en-US" sz="1400" dirty="0"/>
          </a:p>
        </p:txBody>
      </p:sp>
      <p:sp>
        <p:nvSpPr>
          <p:cNvPr id="61" name="AutoShape 102"/>
          <p:cNvSpPr>
            <a:spLocks noChangeArrowheads="1"/>
          </p:cNvSpPr>
          <p:nvPr/>
        </p:nvSpPr>
        <p:spPr bwMode="auto">
          <a:xfrm rot="5400000">
            <a:off x="4540037" y="5361150"/>
            <a:ext cx="193540" cy="186720"/>
          </a:xfrm>
          <a:prstGeom prst="octagon">
            <a:avLst>
              <a:gd name="adj" fmla="val 29287"/>
            </a:avLst>
          </a:prstGeom>
          <a:solidFill>
            <a:srgbClr val="FF0000"/>
          </a:solidFill>
          <a:ln w="19050">
            <a:solidFill>
              <a:schemeClr val="tx1"/>
            </a:solidFill>
            <a:miter lim="800000"/>
            <a:headEnd/>
            <a:tailEnd/>
          </a:ln>
          <a:effectLst/>
        </p:spPr>
        <p:txBody>
          <a:bodyPr wrap="none" anchor="ctr"/>
          <a:lstStyle/>
          <a:p>
            <a:endParaRPr lang="en-US"/>
          </a:p>
        </p:txBody>
      </p:sp>
      <p:sp>
        <p:nvSpPr>
          <p:cNvPr id="63" name="AutoShape 102"/>
          <p:cNvSpPr>
            <a:spLocks noChangeArrowheads="1"/>
          </p:cNvSpPr>
          <p:nvPr/>
        </p:nvSpPr>
        <p:spPr bwMode="auto">
          <a:xfrm rot="5400000">
            <a:off x="4514672" y="4414944"/>
            <a:ext cx="193540" cy="186720"/>
          </a:xfrm>
          <a:prstGeom prst="octagon">
            <a:avLst>
              <a:gd name="adj" fmla="val 29287"/>
            </a:avLst>
          </a:prstGeom>
          <a:solidFill>
            <a:srgbClr val="FF0000"/>
          </a:solidFill>
          <a:ln w="19050">
            <a:solidFill>
              <a:schemeClr val="tx1"/>
            </a:solidFill>
            <a:miter lim="800000"/>
            <a:headEnd/>
            <a:tailEnd/>
          </a:ln>
          <a:effectLst/>
        </p:spPr>
        <p:txBody>
          <a:bodyPr wrap="none" anchor="ctr"/>
          <a:lstStyle/>
          <a:p>
            <a:endParaRPr lang="en-US"/>
          </a:p>
        </p:txBody>
      </p:sp>
      <p:sp>
        <p:nvSpPr>
          <p:cNvPr id="64" name="AutoShape 102"/>
          <p:cNvSpPr>
            <a:spLocks noChangeArrowheads="1"/>
          </p:cNvSpPr>
          <p:nvPr/>
        </p:nvSpPr>
        <p:spPr bwMode="auto">
          <a:xfrm rot="5400000">
            <a:off x="4475869" y="3458300"/>
            <a:ext cx="193540" cy="186720"/>
          </a:xfrm>
          <a:prstGeom prst="octagon">
            <a:avLst>
              <a:gd name="adj" fmla="val 29287"/>
            </a:avLst>
          </a:prstGeom>
          <a:solidFill>
            <a:srgbClr val="FF0000"/>
          </a:solidFill>
          <a:ln w="19050">
            <a:solidFill>
              <a:schemeClr val="tx1"/>
            </a:solidFill>
            <a:miter lim="800000"/>
            <a:headEnd/>
            <a:tailEnd/>
          </a:ln>
          <a:effectLst/>
        </p:spPr>
        <p:txBody>
          <a:bodyPr wrap="none" anchor="ctr"/>
          <a:lstStyle/>
          <a:p>
            <a:endParaRPr lang="en-US"/>
          </a:p>
        </p:txBody>
      </p:sp>
      <p:sp>
        <p:nvSpPr>
          <p:cNvPr id="65" name="AutoShape 102"/>
          <p:cNvSpPr>
            <a:spLocks noChangeArrowheads="1"/>
          </p:cNvSpPr>
          <p:nvPr/>
        </p:nvSpPr>
        <p:spPr bwMode="auto">
          <a:xfrm rot="5400000">
            <a:off x="4194853" y="3174515"/>
            <a:ext cx="193540" cy="186720"/>
          </a:xfrm>
          <a:prstGeom prst="octagon">
            <a:avLst>
              <a:gd name="adj" fmla="val 29287"/>
            </a:avLst>
          </a:prstGeom>
          <a:solidFill>
            <a:srgbClr val="FF0000"/>
          </a:solidFill>
          <a:ln w="19050">
            <a:solidFill>
              <a:schemeClr val="tx1"/>
            </a:solidFill>
            <a:miter lim="800000"/>
            <a:headEnd/>
            <a:tailEnd/>
          </a:ln>
          <a:effectLst/>
        </p:spPr>
        <p:txBody>
          <a:bodyPr wrap="none" anchor="ctr"/>
          <a:lstStyle/>
          <a:p>
            <a:endParaRPr lang="en-US"/>
          </a:p>
        </p:txBody>
      </p:sp>
      <p:sp>
        <p:nvSpPr>
          <p:cNvPr id="66" name="AutoShape 102"/>
          <p:cNvSpPr>
            <a:spLocks noChangeArrowheads="1"/>
          </p:cNvSpPr>
          <p:nvPr/>
        </p:nvSpPr>
        <p:spPr bwMode="auto">
          <a:xfrm rot="5400000">
            <a:off x="4213059" y="4100373"/>
            <a:ext cx="193540" cy="186720"/>
          </a:xfrm>
          <a:prstGeom prst="octagon">
            <a:avLst>
              <a:gd name="adj" fmla="val 29287"/>
            </a:avLst>
          </a:prstGeom>
          <a:solidFill>
            <a:srgbClr val="FF0000"/>
          </a:solidFill>
          <a:ln w="19050">
            <a:solidFill>
              <a:schemeClr val="tx1"/>
            </a:solidFill>
            <a:miter lim="800000"/>
            <a:headEnd/>
            <a:tailEnd/>
          </a:ln>
          <a:effectLst/>
        </p:spPr>
        <p:txBody>
          <a:bodyPr wrap="none" anchor="ctr"/>
          <a:lstStyle/>
          <a:p>
            <a:endParaRPr lang="en-US"/>
          </a:p>
        </p:txBody>
      </p:sp>
      <p:sp>
        <p:nvSpPr>
          <p:cNvPr id="67" name="AutoShape 102"/>
          <p:cNvSpPr>
            <a:spLocks noChangeArrowheads="1"/>
          </p:cNvSpPr>
          <p:nvPr/>
        </p:nvSpPr>
        <p:spPr bwMode="auto">
          <a:xfrm rot="5400000">
            <a:off x="4232795" y="5089564"/>
            <a:ext cx="193540" cy="186720"/>
          </a:xfrm>
          <a:prstGeom prst="octagon">
            <a:avLst>
              <a:gd name="adj" fmla="val 29287"/>
            </a:avLst>
          </a:prstGeom>
          <a:solidFill>
            <a:srgbClr val="FF0000"/>
          </a:solidFill>
          <a:ln w="19050">
            <a:solidFill>
              <a:schemeClr val="tx1"/>
            </a:solidFill>
            <a:miter lim="800000"/>
            <a:headEnd/>
            <a:tailEnd/>
          </a:ln>
          <a:effectLst/>
        </p:spPr>
        <p:txBody>
          <a:bodyPr wrap="none" anchor="ctr"/>
          <a:lstStyle/>
          <a:p>
            <a:endParaRPr lang="en-US"/>
          </a:p>
        </p:txBody>
      </p:sp>
      <p:sp>
        <p:nvSpPr>
          <p:cNvPr id="43" name="TextBox 42"/>
          <p:cNvSpPr txBox="1"/>
          <p:nvPr/>
        </p:nvSpPr>
        <p:spPr>
          <a:xfrm>
            <a:off x="4121335" y="3683720"/>
            <a:ext cx="533377" cy="369332"/>
          </a:xfrm>
          <a:prstGeom prst="rect">
            <a:avLst/>
          </a:prstGeom>
          <a:solidFill>
            <a:schemeClr val="bg1"/>
          </a:solidFill>
        </p:spPr>
        <p:txBody>
          <a:bodyPr wrap="square" rtlCol="0">
            <a:spAutoFit/>
          </a:bodyPr>
          <a:lstStyle/>
          <a:p>
            <a:r>
              <a:rPr lang="en-US" dirty="0" smtClean="0"/>
              <a:t>244</a:t>
            </a:r>
            <a:endParaRPr lang="en-US" sz="1400" dirty="0"/>
          </a:p>
        </p:txBody>
      </p:sp>
      <p:sp>
        <p:nvSpPr>
          <p:cNvPr id="44" name="TextBox 43"/>
          <p:cNvSpPr txBox="1"/>
          <p:nvPr/>
        </p:nvSpPr>
        <p:spPr>
          <a:xfrm>
            <a:off x="4121335" y="4640161"/>
            <a:ext cx="533377" cy="369332"/>
          </a:xfrm>
          <a:prstGeom prst="rect">
            <a:avLst/>
          </a:prstGeom>
          <a:solidFill>
            <a:schemeClr val="bg1"/>
          </a:solidFill>
        </p:spPr>
        <p:txBody>
          <a:bodyPr wrap="square" rtlCol="0">
            <a:spAutoFit/>
          </a:bodyPr>
          <a:lstStyle/>
          <a:p>
            <a:r>
              <a:rPr lang="en-US" dirty="0" smtClean="0"/>
              <a:t>729</a:t>
            </a:r>
            <a:endParaRPr lang="en-US" sz="1400" dirty="0"/>
          </a:p>
        </p:txBody>
      </p:sp>
      <p:sp>
        <p:nvSpPr>
          <p:cNvPr id="45" name="TextBox 44"/>
          <p:cNvSpPr txBox="1"/>
          <p:nvPr/>
        </p:nvSpPr>
        <p:spPr>
          <a:xfrm>
            <a:off x="4121335" y="5675564"/>
            <a:ext cx="533377" cy="369332"/>
          </a:xfrm>
          <a:prstGeom prst="rect">
            <a:avLst/>
          </a:prstGeom>
          <a:solidFill>
            <a:schemeClr val="bg1"/>
          </a:solidFill>
        </p:spPr>
        <p:txBody>
          <a:bodyPr wrap="square" rtlCol="0">
            <a:spAutoFit/>
          </a:bodyPr>
          <a:lstStyle/>
          <a:p>
            <a:r>
              <a:rPr lang="en-US" dirty="0" smtClean="0"/>
              <a:t>89</a:t>
            </a:r>
            <a:endParaRPr lang="en-US" sz="1400" dirty="0"/>
          </a:p>
        </p:txBody>
      </p:sp>
      <p:sp>
        <p:nvSpPr>
          <p:cNvPr id="48" name="TextBox 47"/>
          <p:cNvSpPr txBox="1"/>
          <p:nvPr/>
        </p:nvSpPr>
        <p:spPr>
          <a:xfrm>
            <a:off x="5497233" y="1220745"/>
            <a:ext cx="558742" cy="369332"/>
          </a:xfrm>
          <a:prstGeom prst="rect">
            <a:avLst/>
          </a:prstGeom>
          <a:solidFill>
            <a:schemeClr val="bg1"/>
          </a:solidFill>
        </p:spPr>
        <p:txBody>
          <a:bodyPr wrap="square" rtlCol="0">
            <a:spAutoFit/>
          </a:bodyPr>
          <a:lstStyle/>
          <a:p>
            <a:r>
              <a:rPr lang="en-US" dirty="0" smtClean="0"/>
              <a:t>207</a:t>
            </a:r>
            <a:endParaRPr lang="en-US" sz="1400" dirty="0"/>
          </a:p>
        </p:txBody>
      </p:sp>
      <p:sp>
        <p:nvSpPr>
          <p:cNvPr id="49" name="TextBox 48"/>
          <p:cNvSpPr txBox="1"/>
          <p:nvPr/>
        </p:nvSpPr>
        <p:spPr>
          <a:xfrm>
            <a:off x="5497233" y="2200759"/>
            <a:ext cx="558742" cy="369332"/>
          </a:xfrm>
          <a:prstGeom prst="rect">
            <a:avLst/>
          </a:prstGeom>
          <a:solidFill>
            <a:schemeClr val="bg1"/>
          </a:solidFill>
        </p:spPr>
        <p:txBody>
          <a:bodyPr wrap="square" rtlCol="0">
            <a:spAutoFit/>
          </a:bodyPr>
          <a:lstStyle/>
          <a:p>
            <a:r>
              <a:rPr lang="en-US" dirty="0" smtClean="0"/>
              <a:t>210</a:t>
            </a:r>
            <a:endParaRPr lang="en-US" sz="1400" dirty="0"/>
          </a:p>
        </p:txBody>
      </p:sp>
      <p:sp>
        <p:nvSpPr>
          <p:cNvPr id="50" name="TextBox 49"/>
          <p:cNvSpPr txBox="1"/>
          <p:nvPr/>
        </p:nvSpPr>
        <p:spPr>
          <a:xfrm>
            <a:off x="5497233" y="3246576"/>
            <a:ext cx="558742" cy="369332"/>
          </a:xfrm>
          <a:prstGeom prst="rect">
            <a:avLst/>
          </a:prstGeom>
          <a:solidFill>
            <a:schemeClr val="bg1"/>
          </a:solidFill>
        </p:spPr>
        <p:txBody>
          <a:bodyPr wrap="square" rtlCol="0">
            <a:spAutoFit/>
          </a:bodyPr>
          <a:lstStyle/>
          <a:p>
            <a:r>
              <a:rPr lang="en-US" dirty="0" smtClean="0"/>
              <a:t>927</a:t>
            </a:r>
            <a:endParaRPr lang="en-US" sz="1400" dirty="0"/>
          </a:p>
        </p:txBody>
      </p:sp>
      <p:sp>
        <p:nvSpPr>
          <p:cNvPr id="60" name="TextBox 59"/>
          <p:cNvSpPr txBox="1"/>
          <p:nvPr/>
        </p:nvSpPr>
        <p:spPr>
          <a:xfrm>
            <a:off x="5497233" y="4097813"/>
            <a:ext cx="558742" cy="369332"/>
          </a:xfrm>
          <a:prstGeom prst="rect">
            <a:avLst/>
          </a:prstGeom>
          <a:solidFill>
            <a:schemeClr val="bg1"/>
          </a:solidFill>
        </p:spPr>
        <p:txBody>
          <a:bodyPr wrap="square" rtlCol="0">
            <a:spAutoFit/>
          </a:bodyPr>
          <a:lstStyle/>
          <a:p>
            <a:r>
              <a:rPr lang="en-US" dirty="0" smtClean="0"/>
              <a:t>258</a:t>
            </a:r>
            <a:endParaRPr lang="en-US" sz="1400" dirty="0"/>
          </a:p>
        </p:txBody>
      </p:sp>
      <p:sp>
        <p:nvSpPr>
          <p:cNvPr id="62" name="TextBox 61"/>
          <p:cNvSpPr txBox="1"/>
          <p:nvPr/>
        </p:nvSpPr>
        <p:spPr>
          <a:xfrm>
            <a:off x="5497233" y="5131144"/>
            <a:ext cx="558742" cy="369332"/>
          </a:xfrm>
          <a:prstGeom prst="rect">
            <a:avLst/>
          </a:prstGeom>
          <a:solidFill>
            <a:schemeClr val="bg1"/>
          </a:solidFill>
        </p:spPr>
        <p:txBody>
          <a:bodyPr wrap="square" rtlCol="0">
            <a:spAutoFit/>
          </a:bodyPr>
          <a:lstStyle/>
          <a:p>
            <a:r>
              <a:rPr lang="en-US" dirty="0" smtClean="0"/>
              <a:t>647</a:t>
            </a:r>
            <a:endParaRPr lang="en-US" sz="1400" dirty="0"/>
          </a:p>
        </p:txBody>
      </p:sp>
      <p:sp>
        <p:nvSpPr>
          <p:cNvPr id="69" name="TextBox 68"/>
          <p:cNvSpPr txBox="1"/>
          <p:nvPr/>
        </p:nvSpPr>
        <p:spPr>
          <a:xfrm>
            <a:off x="2868618" y="3246576"/>
            <a:ext cx="655383" cy="369332"/>
          </a:xfrm>
          <a:prstGeom prst="rect">
            <a:avLst/>
          </a:prstGeom>
          <a:solidFill>
            <a:schemeClr val="bg1"/>
          </a:solidFill>
        </p:spPr>
        <p:txBody>
          <a:bodyPr wrap="square" rtlCol="0">
            <a:spAutoFit/>
          </a:bodyPr>
          <a:lstStyle/>
          <a:p>
            <a:r>
              <a:rPr lang="en-US" dirty="0" smtClean="0"/>
              <a:t>1515</a:t>
            </a:r>
            <a:endParaRPr lang="en-US" sz="1400" dirty="0"/>
          </a:p>
        </p:txBody>
      </p:sp>
      <p:sp>
        <p:nvSpPr>
          <p:cNvPr id="70" name="TextBox 69"/>
          <p:cNvSpPr txBox="1"/>
          <p:nvPr/>
        </p:nvSpPr>
        <p:spPr>
          <a:xfrm>
            <a:off x="2965259" y="4138972"/>
            <a:ext cx="558742" cy="369332"/>
          </a:xfrm>
          <a:prstGeom prst="rect">
            <a:avLst/>
          </a:prstGeom>
          <a:solidFill>
            <a:schemeClr val="bg1"/>
          </a:solidFill>
        </p:spPr>
        <p:txBody>
          <a:bodyPr wrap="square" rtlCol="0">
            <a:spAutoFit/>
          </a:bodyPr>
          <a:lstStyle/>
          <a:p>
            <a:r>
              <a:rPr lang="en-US" dirty="0" smtClean="0"/>
              <a:t>232</a:t>
            </a:r>
            <a:endParaRPr lang="en-US" sz="1400" dirty="0"/>
          </a:p>
        </p:txBody>
      </p:sp>
      <p:sp>
        <p:nvSpPr>
          <p:cNvPr id="71" name="TextBox 70"/>
          <p:cNvSpPr txBox="1"/>
          <p:nvPr/>
        </p:nvSpPr>
        <p:spPr>
          <a:xfrm>
            <a:off x="2965258" y="5128449"/>
            <a:ext cx="659303" cy="369332"/>
          </a:xfrm>
          <a:prstGeom prst="rect">
            <a:avLst/>
          </a:prstGeom>
          <a:solidFill>
            <a:schemeClr val="bg1"/>
          </a:solidFill>
        </p:spPr>
        <p:txBody>
          <a:bodyPr wrap="square" rtlCol="0">
            <a:spAutoFit/>
          </a:bodyPr>
          <a:lstStyle/>
          <a:p>
            <a:r>
              <a:rPr lang="en-US" dirty="0" smtClean="0"/>
              <a:t>1065</a:t>
            </a:r>
            <a:endParaRPr lang="en-US" sz="1400" dirty="0"/>
          </a:p>
        </p:txBody>
      </p:sp>
      <p:sp>
        <p:nvSpPr>
          <p:cNvPr id="52" name="TextBox 51"/>
          <p:cNvSpPr txBox="1"/>
          <p:nvPr/>
        </p:nvSpPr>
        <p:spPr>
          <a:xfrm>
            <a:off x="3451454" y="6563503"/>
            <a:ext cx="3595101" cy="276999"/>
          </a:xfrm>
          <a:prstGeom prst="rect">
            <a:avLst/>
          </a:prstGeom>
          <a:noFill/>
        </p:spPr>
        <p:txBody>
          <a:bodyPr wrap="square" rtlCol="0">
            <a:spAutoFit/>
          </a:bodyPr>
          <a:lstStyle/>
          <a:p>
            <a:r>
              <a:rPr lang="en-US" sz="1200" b="1" dirty="0" smtClean="0"/>
              <a:t>Average Daily Traffic for Vehicles in Project Area [3]</a:t>
            </a:r>
            <a:endParaRPr lang="en-US" sz="1400" b="1" dirty="0"/>
          </a:p>
        </p:txBody>
      </p:sp>
      <p:sp>
        <p:nvSpPr>
          <p:cNvPr id="54" name="TextBox 53"/>
          <p:cNvSpPr txBox="1"/>
          <p:nvPr/>
        </p:nvSpPr>
        <p:spPr>
          <a:xfrm>
            <a:off x="8159931" y="60259"/>
            <a:ext cx="942133" cy="369332"/>
          </a:xfrm>
          <a:prstGeom prst="rect">
            <a:avLst/>
          </a:prstGeom>
          <a:noFill/>
        </p:spPr>
        <p:txBody>
          <a:bodyPr wrap="square" rtlCol="0">
            <a:spAutoFit/>
          </a:bodyPr>
          <a:lstStyle/>
          <a:p>
            <a:r>
              <a:rPr lang="en-US" dirty="0" err="1" smtClean="0">
                <a:solidFill>
                  <a:schemeClr val="bg1">
                    <a:lumMod val="50000"/>
                  </a:schemeClr>
                </a:solidFill>
              </a:rPr>
              <a:t>Hirte</a:t>
            </a:r>
            <a:r>
              <a:rPr lang="en-US" dirty="0" smtClean="0">
                <a:solidFill>
                  <a:schemeClr val="bg1">
                    <a:lumMod val="50000"/>
                  </a:schemeClr>
                </a:solidFill>
              </a:rPr>
              <a:t> 11</a:t>
            </a:r>
            <a:endParaRPr lang="en-US" dirty="0">
              <a:solidFill>
                <a:schemeClr val="bg1">
                  <a:lumMod val="50000"/>
                </a:schemeClr>
              </a:solidFill>
            </a:endParaRPr>
          </a:p>
        </p:txBody>
      </p:sp>
      <p:grpSp>
        <p:nvGrpSpPr>
          <p:cNvPr id="46" name="Group 45"/>
          <p:cNvGrpSpPr/>
          <p:nvPr/>
        </p:nvGrpSpPr>
        <p:grpSpPr>
          <a:xfrm>
            <a:off x="131081" y="0"/>
            <a:ext cx="1174595" cy="6858000"/>
            <a:chOff x="319668" y="0"/>
            <a:chExt cx="1174595" cy="6858000"/>
          </a:xfrm>
          <a:solidFill>
            <a:schemeClr val="tx1">
              <a:lumMod val="75000"/>
              <a:lumOff val="25000"/>
            </a:schemeClr>
          </a:solidFill>
        </p:grpSpPr>
        <p:sp>
          <p:nvSpPr>
            <p:cNvPr id="58" name="Rectangle 57"/>
            <p:cNvSpPr/>
            <p:nvPr/>
          </p:nvSpPr>
          <p:spPr>
            <a:xfrm>
              <a:off x="319668" y="0"/>
              <a:ext cx="1174595" cy="6858000"/>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9" name="Straight Connector 58"/>
            <p:cNvCxnSpPr/>
            <p:nvPr/>
          </p:nvCxnSpPr>
          <p:spPr>
            <a:xfrm>
              <a:off x="355372"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451498"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90329" y="0"/>
              <a:ext cx="0" cy="6858000"/>
            </a:xfrm>
            <a:prstGeom prst="line">
              <a:avLst/>
            </a:prstGeom>
            <a:grpFill/>
            <a:ln w="63500">
              <a:solidFill>
                <a:srgbClr val="FFFF66"/>
              </a:solidFill>
              <a:prstDash val="dash"/>
            </a:ln>
          </p:spPr>
          <p:style>
            <a:lnRef idx="1">
              <a:schemeClr val="accent1"/>
            </a:lnRef>
            <a:fillRef idx="0">
              <a:schemeClr val="accent1"/>
            </a:fillRef>
            <a:effectRef idx="0">
              <a:schemeClr val="accent1"/>
            </a:effectRef>
            <a:fontRef idx="minor">
              <a:schemeClr val="tx1"/>
            </a:fontRef>
          </p:style>
        </p:cxnSp>
      </p:grpSp>
      <p:pic>
        <p:nvPicPr>
          <p:cNvPr id="73" name="Picture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6" y="5796728"/>
            <a:ext cx="1514474" cy="10096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951110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1485436" y="1103586"/>
            <a:ext cx="7429964" cy="5360275"/>
          </a:xfrm>
        </p:spPr>
        <p:txBody>
          <a:bodyPr>
            <a:noAutofit/>
          </a:bodyPr>
          <a:lstStyle/>
          <a:p>
            <a:pPr marL="285750" indent="-285750" algn="l">
              <a:buFont typeface="Arial" panose="020B0604020202020204" pitchFamily="34" charset="0"/>
              <a:buChar char="•"/>
            </a:pPr>
            <a:r>
              <a:rPr lang="en-US" sz="2400" dirty="0" smtClean="0"/>
              <a:t>Community project. Input matters!</a:t>
            </a:r>
          </a:p>
          <a:p>
            <a:pPr marL="285750" indent="-285750" algn="l">
              <a:buFont typeface="Arial" panose="020B0604020202020204" pitchFamily="34" charset="0"/>
              <a:buChar char="•"/>
            </a:pPr>
            <a:r>
              <a:rPr lang="en-US" sz="2400" dirty="0"/>
              <a:t>9</a:t>
            </a:r>
            <a:r>
              <a:rPr lang="en-US" sz="2400" dirty="0" smtClean="0"/>
              <a:t> question survey using SurveyMonkey.com</a:t>
            </a:r>
          </a:p>
          <a:p>
            <a:pPr marL="628650" lvl="1" indent="-285750" algn="l">
              <a:buFont typeface="Arial" panose="020B0604020202020204" pitchFamily="34" charset="0"/>
              <a:buChar char="•"/>
            </a:pPr>
            <a:r>
              <a:rPr lang="en-US" sz="2100" dirty="0" smtClean="0"/>
              <a:t>66 respondents of varying age and riding ability</a:t>
            </a:r>
          </a:p>
          <a:p>
            <a:pPr marL="285750" indent="-285750" algn="l">
              <a:buFont typeface="Arial" panose="020B0604020202020204" pitchFamily="34" charset="0"/>
              <a:buChar char="•"/>
            </a:pPr>
            <a:r>
              <a:rPr lang="en-US" sz="2400" dirty="0" smtClean="0"/>
              <a:t>Hand out fliers to cyclists / windshields</a:t>
            </a:r>
          </a:p>
          <a:p>
            <a:pPr marL="285750" indent="-285750" algn="l">
              <a:buFont typeface="Arial" panose="020B0604020202020204" pitchFamily="34" charset="0"/>
              <a:buChar char="•"/>
            </a:pPr>
            <a:r>
              <a:rPr lang="en-US" sz="2400" dirty="0" smtClean="0"/>
              <a:t>Attend Flagstaff Bicycle Advisory Committee Meetings</a:t>
            </a:r>
          </a:p>
          <a:p>
            <a:pPr marL="285750" indent="-285750" algn="l">
              <a:buFont typeface="Arial" panose="020B0604020202020204" pitchFamily="34" charset="0"/>
              <a:buChar char="•"/>
            </a:pPr>
            <a:r>
              <a:rPr lang="en-US" sz="2400" dirty="0" smtClean="0"/>
              <a:t>Attend Flagstaff Transportation Committee Meeting</a:t>
            </a:r>
          </a:p>
          <a:p>
            <a:pPr algn="l"/>
            <a:r>
              <a:rPr lang="en-US" sz="2400" dirty="0" smtClean="0"/>
              <a:t>    </a:t>
            </a:r>
          </a:p>
        </p:txBody>
      </p:sp>
      <p:sp>
        <p:nvSpPr>
          <p:cNvPr id="17" name="TextBox 16"/>
          <p:cNvSpPr txBox="1"/>
          <p:nvPr/>
        </p:nvSpPr>
        <p:spPr>
          <a:xfrm>
            <a:off x="3457531" y="6200505"/>
            <a:ext cx="3485773" cy="276999"/>
          </a:xfrm>
          <a:prstGeom prst="rect">
            <a:avLst/>
          </a:prstGeom>
          <a:noFill/>
        </p:spPr>
        <p:txBody>
          <a:bodyPr wrap="square" rtlCol="0">
            <a:spAutoFit/>
          </a:bodyPr>
          <a:lstStyle/>
          <a:p>
            <a:r>
              <a:rPr lang="en-US" sz="1200" b="1" dirty="0" smtClean="0"/>
              <a:t>Successful Flagstaff Community Bicycling Project [6]</a:t>
            </a:r>
            <a:endParaRPr lang="en-US" sz="1400" b="1" dirty="0"/>
          </a:p>
        </p:txBody>
      </p:sp>
      <p:pic>
        <p:nvPicPr>
          <p:cNvPr id="15362" name="Picture 2" descr="http://flagstaffbiking.org/wp-content/uploads/2014/11/FBO-BikeRack-2001-1728x800_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2462046" y="3773152"/>
            <a:ext cx="5263476" cy="243679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159931" y="60259"/>
            <a:ext cx="942133" cy="369332"/>
          </a:xfrm>
          <a:prstGeom prst="rect">
            <a:avLst/>
          </a:prstGeom>
          <a:noFill/>
        </p:spPr>
        <p:txBody>
          <a:bodyPr wrap="square" rtlCol="0">
            <a:spAutoFit/>
          </a:bodyPr>
          <a:lstStyle/>
          <a:p>
            <a:r>
              <a:rPr lang="en-US" dirty="0" err="1" smtClean="0">
                <a:solidFill>
                  <a:schemeClr val="bg1">
                    <a:lumMod val="50000"/>
                  </a:schemeClr>
                </a:solidFill>
              </a:rPr>
              <a:t>Hirte</a:t>
            </a:r>
            <a:r>
              <a:rPr lang="en-US" dirty="0" smtClean="0">
                <a:solidFill>
                  <a:schemeClr val="bg1">
                    <a:lumMod val="50000"/>
                  </a:schemeClr>
                </a:solidFill>
              </a:rPr>
              <a:t> 12</a:t>
            </a:r>
            <a:endParaRPr lang="en-US" dirty="0">
              <a:solidFill>
                <a:schemeClr val="bg1">
                  <a:lumMod val="50000"/>
                </a:schemeClr>
              </a:solidFill>
            </a:endParaRPr>
          </a:p>
        </p:txBody>
      </p:sp>
      <p:sp>
        <p:nvSpPr>
          <p:cNvPr id="31" name="Title 1"/>
          <p:cNvSpPr txBox="1">
            <a:spLocks/>
          </p:cNvSpPr>
          <p:nvPr/>
        </p:nvSpPr>
        <p:spPr>
          <a:xfrm>
            <a:off x="1664784" y="334537"/>
            <a:ext cx="6858000" cy="6096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000" b="1" cap="all" dirty="0" smtClean="0"/>
              <a:t>Community involvement</a:t>
            </a:r>
            <a:endParaRPr lang="en-US" sz="4000" b="1" cap="all" dirty="0"/>
          </a:p>
        </p:txBody>
      </p:sp>
      <p:grpSp>
        <p:nvGrpSpPr>
          <p:cNvPr id="12" name="Group 11"/>
          <p:cNvGrpSpPr/>
          <p:nvPr/>
        </p:nvGrpSpPr>
        <p:grpSpPr>
          <a:xfrm>
            <a:off x="131081" y="0"/>
            <a:ext cx="1174595" cy="6858000"/>
            <a:chOff x="319668" y="0"/>
            <a:chExt cx="1174595" cy="6858000"/>
          </a:xfrm>
          <a:solidFill>
            <a:schemeClr val="tx1">
              <a:lumMod val="75000"/>
              <a:lumOff val="25000"/>
            </a:schemeClr>
          </a:solidFill>
        </p:grpSpPr>
        <p:sp>
          <p:nvSpPr>
            <p:cNvPr id="13" name="Rectangle 12"/>
            <p:cNvSpPr/>
            <p:nvPr/>
          </p:nvSpPr>
          <p:spPr>
            <a:xfrm>
              <a:off x="319668" y="0"/>
              <a:ext cx="1174595" cy="6858000"/>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4" name="Straight Connector 13"/>
            <p:cNvCxnSpPr/>
            <p:nvPr/>
          </p:nvCxnSpPr>
          <p:spPr>
            <a:xfrm>
              <a:off x="355372"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51498"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90329" y="0"/>
              <a:ext cx="0" cy="6858000"/>
            </a:xfrm>
            <a:prstGeom prst="line">
              <a:avLst/>
            </a:prstGeom>
            <a:grpFill/>
            <a:ln w="63500">
              <a:solidFill>
                <a:srgbClr val="FFFF66"/>
              </a:solidFill>
              <a:prstDash val="dash"/>
            </a:ln>
          </p:spPr>
          <p:style>
            <a:lnRef idx="1">
              <a:schemeClr val="accent1"/>
            </a:lnRef>
            <a:fillRef idx="0">
              <a:schemeClr val="accent1"/>
            </a:fillRef>
            <a:effectRef idx="0">
              <a:schemeClr val="accent1"/>
            </a:effectRef>
            <a:fontRef idx="minor">
              <a:schemeClr val="tx1"/>
            </a:fontRef>
          </p:style>
        </p:cxnSp>
      </p:gr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6" y="5796728"/>
            <a:ext cx="1514474" cy="10096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336789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2632265843"/>
              </p:ext>
            </p:extLst>
          </p:nvPr>
        </p:nvGraphicFramePr>
        <p:xfrm>
          <a:off x="1551024" y="1049723"/>
          <a:ext cx="3665048" cy="28384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764643783"/>
              </p:ext>
            </p:extLst>
          </p:nvPr>
        </p:nvGraphicFramePr>
        <p:xfrm>
          <a:off x="5264283" y="1041773"/>
          <a:ext cx="3672983" cy="28464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p:cNvGraphicFramePr>
            <a:graphicFrameLocks/>
          </p:cNvGraphicFramePr>
          <p:nvPr>
            <p:extLst>
              <p:ext uri="{D42A27DB-BD31-4B8C-83A1-F6EECF244321}">
                <p14:modId xmlns:p14="http://schemas.microsoft.com/office/powerpoint/2010/main" val="168157327"/>
              </p:ext>
            </p:extLst>
          </p:nvPr>
        </p:nvGraphicFramePr>
        <p:xfrm>
          <a:off x="5264284" y="3943846"/>
          <a:ext cx="3665032" cy="28093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p:cNvGraphicFramePr>
            <a:graphicFrameLocks/>
          </p:cNvGraphicFramePr>
          <p:nvPr>
            <p:extLst>
              <p:ext uri="{D42A27DB-BD31-4B8C-83A1-F6EECF244321}">
                <p14:modId xmlns:p14="http://schemas.microsoft.com/office/powerpoint/2010/main" val="651727547"/>
              </p:ext>
            </p:extLst>
          </p:nvPr>
        </p:nvGraphicFramePr>
        <p:xfrm>
          <a:off x="1551024" y="3943998"/>
          <a:ext cx="3665032" cy="2806659"/>
        </p:xfrm>
        <a:graphic>
          <a:graphicData uri="http://schemas.openxmlformats.org/drawingml/2006/chart">
            <c:chart xmlns:c="http://schemas.openxmlformats.org/drawingml/2006/chart" xmlns:r="http://schemas.openxmlformats.org/officeDocument/2006/relationships" r:id="rId6"/>
          </a:graphicData>
        </a:graphic>
      </p:graphicFrame>
      <p:sp>
        <p:nvSpPr>
          <p:cNvPr id="25" name="TextBox 24"/>
          <p:cNvSpPr txBox="1"/>
          <p:nvPr/>
        </p:nvSpPr>
        <p:spPr>
          <a:xfrm>
            <a:off x="8159931" y="60259"/>
            <a:ext cx="942133" cy="369332"/>
          </a:xfrm>
          <a:prstGeom prst="rect">
            <a:avLst/>
          </a:prstGeom>
          <a:noFill/>
        </p:spPr>
        <p:txBody>
          <a:bodyPr wrap="square" rtlCol="0">
            <a:spAutoFit/>
          </a:bodyPr>
          <a:lstStyle/>
          <a:p>
            <a:r>
              <a:rPr lang="en-US" dirty="0" err="1" smtClean="0">
                <a:solidFill>
                  <a:schemeClr val="bg1">
                    <a:lumMod val="50000"/>
                  </a:schemeClr>
                </a:solidFill>
              </a:rPr>
              <a:t>Hirte</a:t>
            </a:r>
            <a:r>
              <a:rPr lang="en-US" dirty="0" smtClean="0">
                <a:solidFill>
                  <a:schemeClr val="bg1">
                    <a:lumMod val="50000"/>
                  </a:schemeClr>
                </a:solidFill>
              </a:rPr>
              <a:t> 13</a:t>
            </a:r>
            <a:endParaRPr lang="en-US" dirty="0">
              <a:solidFill>
                <a:schemeClr val="bg1">
                  <a:lumMod val="50000"/>
                </a:schemeClr>
              </a:solidFill>
            </a:endParaRPr>
          </a:p>
        </p:txBody>
      </p:sp>
      <p:sp>
        <p:nvSpPr>
          <p:cNvPr id="27" name="Title 1"/>
          <p:cNvSpPr txBox="1">
            <a:spLocks/>
          </p:cNvSpPr>
          <p:nvPr/>
        </p:nvSpPr>
        <p:spPr>
          <a:xfrm>
            <a:off x="1664784" y="334537"/>
            <a:ext cx="6858000" cy="6096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400" b="1" cap="all" dirty="0" smtClean="0"/>
              <a:t>Survey results</a:t>
            </a:r>
            <a:endParaRPr lang="en-US" sz="4400" b="1" cap="all" dirty="0"/>
          </a:p>
        </p:txBody>
      </p:sp>
      <p:grpSp>
        <p:nvGrpSpPr>
          <p:cNvPr id="13" name="Group 12"/>
          <p:cNvGrpSpPr/>
          <p:nvPr/>
        </p:nvGrpSpPr>
        <p:grpSpPr>
          <a:xfrm>
            <a:off x="131081" y="0"/>
            <a:ext cx="1174595" cy="6858000"/>
            <a:chOff x="319668" y="0"/>
            <a:chExt cx="1174595" cy="6858000"/>
          </a:xfrm>
          <a:solidFill>
            <a:schemeClr val="tx1">
              <a:lumMod val="75000"/>
              <a:lumOff val="25000"/>
            </a:schemeClr>
          </a:solidFill>
        </p:grpSpPr>
        <p:sp>
          <p:nvSpPr>
            <p:cNvPr id="14" name="Rectangle 13"/>
            <p:cNvSpPr/>
            <p:nvPr/>
          </p:nvSpPr>
          <p:spPr>
            <a:xfrm>
              <a:off x="319668" y="0"/>
              <a:ext cx="1174595" cy="6858000"/>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5" name="Straight Connector 14"/>
            <p:cNvCxnSpPr/>
            <p:nvPr/>
          </p:nvCxnSpPr>
          <p:spPr>
            <a:xfrm>
              <a:off x="355372"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51498"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90329" y="0"/>
              <a:ext cx="0" cy="6858000"/>
            </a:xfrm>
            <a:prstGeom prst="line">
              <a:avLst/>
            </a:prstGeom>
            <a:grpFill/>
            <a:ln w="63500">
              <a:solidFill>
                <a:srgbClr val="FFFF66"/>
              </a:solidFill>
              <a:prstDash val="dash"/>
            </a:ln>
          </p:spPr>
          <p:style>
            <a:lnRef idx="1">
              <a:schemeClr val="accent1"/>
            </a:lnRef>
            <a:fillRef idx="0">
              <a:schemeClr val="accent1"/>
            </a:fillRef>
            <a:effectRef idx="0">
              <a:schemeClr val="accent1"/>
            </a:effectRef>
            <a:fontRef idx="minor">
              <a:schemeClr val="tx1"/>
            </a:fontRef>
          </p:style>
        </p:cxnSp>
      </p:grpSp>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6" y="5796728"/>
            <a:ext cx="1514474" cy="10096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068185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p:cNvSpPr>
            <a:spLocks noGrp="1"/>
          </p:cNvSpPr>
          <p:nvPr>
            <p:ph type="subTitle" idx="1"/>
          </p:nvPr>
        </p:nvSpPr>
        <p:spPr>
          <a:xfrm>
            <a:off x="1485436" y="944137"/>
            <a:ext cx="7037348" cy="5360275"/>
          </a:xfrm>
        </p:spPr>
        <p:txBody>
          <a:bodyPr>
            <a:noAutofit/>
          </a:bodyPr>
          <a:lstStyle/>
          <a:p>
            <a:pPr algn="l"/>
            <a:r>
              <a:rPr lang="en-US" sz="2800" b="1" dirty="0" smtClean="0"/>
              <a:t>Positive Feedback</a:t>
            </a:r>
          </a:p>
          <a:p>
            <a:pPr marL="628650" lvl="1" indent="-285750" algn="l">
              <a:buFont typeface="Arial" panose="020B0604020202020204" pitchFamily="34" charset="0"/>
              <a:buChar char="•"/>
            </a:pPr>
            <a:r>
              <a:rPr lang="en-US" sz="2000" dirty="0" smtClean="0"/>
              <a:t>“As </a:t>
            </a:r>
            <a:r>
              <a:rPr lang="en-US" sz="2000" dirty="0"/>
              <a:t>a resident of N Kendrick St. I would like to see a bike boulevard, not only for the safety of bikes but to preserve the street as a non-major alternative thoroughfare to Humphreys. There is a LOT of foot and bike traffic on Kendrick</a:t>
            </a:r>
            <a:r>
              <a:rPr lang="en-US" sz="2000" dirty="0" smtClean="0"/>
              <a:t>.”</a:t>
            </a:r>
          </a:p>
          <a:p>
            <a:pPr lvl="1" algn="l"/>
            <a:endParaRPr lang="en-US" sz="2000" dirty="0" smtClean="0"/>
          </a:p>
          <a:p>
            <a:pPr marL="628650" lvl="1" indent="-285750" algn="l">
              <a:buFont typeface="Arial" panose="020B0604020202020204" pitchFamily="34" charset="0"/>
              <a:buChar char="•"/>
            </a:pPr>
            <a:r>
              <a:rPr lang="en-US" sz="2000" dirty="0" smtClean="0"/>
              <a:t>“I </a:t>
            </a:r>
            <a:r>
              <a:rPr lang="en-US" sz="2000" dirty="0"/>
              <a:t>encourage any forward progress in improving and promoting bike transportation in flagstaff, regardless if it benefits my route</a:t>
            </a:r>
            <a:r>
              <a:rPr lang="en-US" sz="2000" dirty="0" smtClean="0"/>
              <a:t>.”</a:t>
            </a:r>
          </a:p>
          <a:p>
            <a:pPr algn="l"/>
            <a:r>
              <a:rPr lang="en-US" sz="2800" b="1" dirty="0" smtClean="0"/>
              <a:t>Negative Feedback</a:t>
            </a:r>
          </a:p>
          <a:p>
            <a:pPr marL="628650" lvl="1" indent="-285750" algn="l">
              <a:buFont typeface="Arial" panose="020B0604020202020204" pitchFamily="34" charset="0"/>
              <a:buChar char="•"/>
            </a:pPr>
            <a:r>
              <a:rPr lang="en-US" sz="2000" dirty="0" smtClean="0"/>
              <a:t>“Motorist </a:t>
            </a:r>
            <a:r>
              <a:rPr lang="en-US" sz="2000" dirty="0"/>
              <a:t>support for increased/improved bicycle facilities will not increase until bicyclist are taxed to pay for those facilities</a:t>
            </a:r>
            <a:r>
              <a:rPr lang="en-US" sz="2000" dirty="0" smtClean="0"/>
              <a:t>.”</a:t>
            </a:r>
          </a:p>
          <a:p>
            <a:pPr lvl="1" algn="l"/>
            <a:endParaRPr lang="en-US" sz="2000" dirty="0" smtClean="0"/>
          </a:p>
          <a:p>
            <a:pPr marL="628650" lvl="1" indent="-285750" algn="l">
              <a:buFont typeface="Arial" panose="020B0604020202020204" pitchFamily="34" charset="0"/>
              <a:buChar char="•"/>
            </a:pPr>
            <a:r>
              <a:rPr lang="en-US" sz="2000" dirty="0"/>
              <a:t>“Of all the things to spend tax dollars on, are you serious? Help me understand how unequal tax dollar input from cyclists warrants the massive tax dollar output from people driving cars</a:t>
            </a:r>
            <a:r>
              <a:rPr lang="en-US" sz="2000" dirty="0" smtClean="0"/>
              <a:t>.”</a:t>
            </a:r>
          </a:p>
        </p:txBody>
      </p:sp>
      <p:sp>
        <p:nvSpPr>
          <p:cNvPr id="11" name="TextBox 10"/>
          <p:cNvSpPr txBox="1"/>
          <p:nvPr/>
        </p:nvSpPr>
        <p:spPr>
          <a:xfrm>
            <a:off x="8159931" y="60259"/>
            <a:ext cx="942133" cy="369332"/>
          </a:xfrm>
          <a:prstGeom prst="rect">
            <a:avLst/>
          </a:prstGeom>
          <a:noFill/>
        </p:spPr>
        <p:txBody>
          <a:bodyPr wrap="square" rtlCol="0">
            <a:spAutoFit/>
          </a:bodyPr>
          <a:lstStyle/>
          <a:p>
            <a:r>
              <a:rPr lang="en-US" dirty="0" err="1" smtClean="0">
                <a:solidFill>
                  <a:schemeClr val="bg1">
                    <a:lumMod val="50000"/>
                  </a:schemeClr>
                </a:solidFill>
              </a:rPr>
              <a:t>Hirte</a:t>
            </a:r>
            <a:r>
              <a:rPr lang="en-US" dirty="0" smtClean="0">
                <a:solidFill>
                  <a:schemeClr val="bg1">
                    <a:lumMod val="50000"/>
                  </a:schemeClr>
                </a:solidFill>
              </a:rPr>
              <a:t> 14</a:t>
            </a:r>
            <a:endParaRPr lang="en-US" dirty="0">
              <a:solidFill>
                <a:schemeClr val="bg1">
                  <a:lumMod val="50000"/>
                </a:schemeClr>
              </a:solidFill>
            </a:endParaRPr>
          </a:p>
        </p:txBody>
      </p:sp>
      <p:sp>
        <p:nvSpPr>
          <p:cNvPr id="12" name="Rectangle 11"/>
          <p:cNvSpPr/>
          <p:nvPr/>
        </p:nvSpPr>
        <p:spPr>
          <a:xfrm>
            <a:off x="2170724" y="1342822"/>
            <a:ext cx="6460273" cy="145546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170724" y="4487235"/>
            <a:ext cx="6460273" cy="8779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Title 1"/>
          <p:cNvSpPr txBox="1">
            <a:spLocks/>
          </p:cNvSpPr>
          <p:nvPr/>
        </p:nvSpPr>
        <p:spPr>
          <a:xfrm>
            <a:off x="1664784" y="334537"/>
            <a:ext cx="6858000" cy="6096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000" b="1" cap="all" dirty="0" smtClean="0"/>
              <a:t>Survey Comments</a:t>
            </a:r>
            <a:endParaRPr lang="en-US" sz="4000" b="1" cap="all" dirty="0"/>
          </a:p>
        </p:txBody>
      </p:sp>
      <p:grpSp>
        <p:nvGrpSpPr>
          <p:cNvPr id="13" name="Group 12"/>
          <p:cNvGrpSpPr/>
          <p:nvPr/>
        </p:nvGrpSpPr>
        <p:grpSpPr>
          <a:xfrm>
            <a:off x="131081" y="0"/>
            <a:ext cx="1174595" cy="6858000"/>
            <a:chOff x="319668" y="0"/>
            <a:chExt cx="1174595" cy="6858000"/>
          </a:xfrm>
          <a:solidFill>
            <a:schemeClr val="tx1">
              <a:lumMod val="75000"/>
              <a:lumOff val="25000"/>
            </a:schemeClr>
          </a:solidFill>
        </p:grpSpPr>
        <p:sp>
          <p:nvSpPr>
            <p:cNvPr id="14" name="Rectangle 13"/>
            <p:cNvSpPr/>
            <p:nvPr/>
          </p:nvSpPr>
          <p:spPr>
            <a:xfrm>
              <a:off x="319668" y="0"/>
              <a:ext cx="1174595" cy="6858000"/>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5" name="Straight Connector 14"/>
            <p:cNvCxnSpPr/>
            <p:nvPr/>
          </p:nvCxnSpPr>
          <p:spPr>
            <a:xfrm>
              <a:off x="355372"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451498"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90329" y="0"/>
              <a:ext cx="0" cy="6858000"/>
            </a:xfrm>
            <a:prstGeom prst="line">
              <a:avLst/>
            </a:prstGeom>
            <a:grpFill/>
            <a:ln w="63500">
              <a:solidFill>
                <a:srgbClr val="FFFF66"/>
              </a:solidFill>
              <a:prstDash val="dash"/>
            </a:ln>
          </p:spPr>
          <p:style>
            <a:lnRef idx="1">
              <a:schemeClr val="accent1"/>
            </a:lnRef>
            <a:fillRef idx="0">
              <a:schemeClr val="accent1"/>
            </a:fillRef>
            <a:effectRef idx="0">
              <a:schemeClr val="accent1"/>
            </a:effectRef>
            <a:fontRef idx="minor">
              <a:schemeClr val="tx1"/>
            </a:fontRef>
          </p:style>
        </p:cxnSp>
      </p:gr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6" y="5796728"/>
            <a:ext cx="1514474" cy="10096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46252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fade">
                                      <p:cBhvr>
                                        <p:cTn id="10" dur="500"/>
                                        <p:tgtEl>
                                          <p:spTgt spid="1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xEl>
                                              <p:pRg st="3" end="3"/>
                                            </p:txEl>
                                          </p:spTgt>
                                        </p:tgtEl>
                                        <p:attrNameLst>
                                          <p:attrName>style.visibility</p:attrName>
                                        </p:attrNameLst>
                                      </p:cBhvr>
                                      <p:to>
                                        <p:strVal val="visible"/>
                                      </p:to>
                                    </p:set>
                                    <p:animEffect transition="in" filter="fade">
                                      <p:cBhvr>
                                        <p:cTn id="13" dur="500"/>
                                        <p:tgtEl>
                                          <p:spTgt spid="18">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xEl>
                                              <p:pRg st="4" end="4"/>
                                            </p:txEl>
                                          </p:spTgt>
                                        </p:tgtEl>
                                        <p:attrNameLst>
                                          <p:attrName>style.visibility</p:attrName>
                                        </p:attrNameLst>
                                      </p:cBhvr>
                                      <p:to>
                                        <p:strVal val="visible"/>
                                      </p:to>
                                    </p:set>
                                    <p:animEffect transition="in" filter="fade">
                                      <p:cBhvr>
                                        <p:cTn id="22" dur="500"/>
                                        <p:tgtEl>
                                          <p:spTgt spid="18">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xEl>
                                              <p:pRg st="5" end="5"/>
                                            </p:txEl>
                                          </p:spTgt>
                                        </p:tgtEl>
                                        <p:attrNameLst>
                                          <p:attrName>style.visibility</p:attrName>
                                        </p:attrNameLst>
                                      </p:cBhvr>
                                      <p:to>
                                        <p:strVal val="visible"/>
                                      </p:to>
                                    </p:set>
                                    <p:animEffect transition="in" filter="fade">
                                      <p:cBhvr>
                                        <p:cTn id="25" dur="500"/>
                                        <p:tgtEl>
                                          <p:spTgt spid="18">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xEl>
                                              <p:pRg st="7" end="7"/>
                                            </p:txEl>
                                          </p:spTgt>
                                        </p:tgtEl>
                                        <p:attrNameLst>
                                          <p:attrName>style.visibility</p:attrName>
                                        </p:attrNameLst>
                                      </p:cBhvr>
                                      <p:to>
                                        <p:strVal val="visible"/>
                                      </p:to>
                                    </p:set>
                                    <p:animEffect transition="in" filter="fade">
                                      <p:cBhvr>
                                        <p:cTn id="28" dur="500"/>
                                        <p:tgtEl>
                                          <p:spTgt spid="18">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12"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85435" y="1103586"/>
            <a:ext cx="7372126" cy="5360275"/>
          </a:xfrm>
        </p:spPr>
        <p:txBody>
          <a:bodyPr>
            <a:noAutofit/>
          </a:bodyPr>
          <a:lstStyle/>
          <a:p>
            <a:pPr marL="285750" indent="-285750" algn="l">
              <a:buFont typeface="Arial" panose="020B0604020202020204" pitchFamily="34" charset="0"/>
              <a:buChar char="•"/>
            </a:pPr>
            <a:r>
              <a:rPr lang="en-US" sz="2800" b="1" dirty="0" smtClean="0"/>
              <a:t>Minimize implementation costs</a:t>
            </a:r>
          </a:p>
          <a:p>
            <a:pPr marL="285750" indent="-285750" algn="l">
              <a:buFont typeface="Arial" panose="020B0604020202020204" pitchFamily="34" charset="0"/>
              <a:buChar char="•"/>
            </a:pPr>
            <a:r>
              <a:rPr lang="en-US" sz="2800" b="1" dirty="0" smtClean="0"/>
              <a:t>Maximize safety</a:t>
            </a:r>
          </a:p>
          <a:p>
            <a:pPr marL="285750" indent="-285750" algn="l">
              <a:buFont typeface="Arial" panose="020B0604020202020204" pitchFamily="34" charset="0"/>
              <a:buChar char="•"/>
            </a:pPr>
            <a:r>
              <a:rPr lang="en-US" sz="2800" b="1" dirty="0" smtClean="0"/>
              <a:t>NACTO Recommendations for Bike Boulevards</a:t>
            </a:r>
          </a:p>
          <a:p>
            <a:pPr marL="628650" lvl="1" indent="-285750" algn="l">
              <a:buFont typeface="Arial" panose="020B0604020202020204" pitchFamily="34" charset="0"/>
              <a:buChar char="•"/>
            </a:pPr>
            <a:r>
              <a:rPr lang="en-US" sz="2500" dirty="0" smtClean="0"/>
              <a:t>Less then 3000 ADT</a:t>
            </a:r>
          </a:p>
          <a:p>
            <a:pPr marL="628650" lvl="1" indent="-285750" algn="l">
              <a:buFont typeface="Arial" panose="020B0604020202020204" pitchFamily="34" charset="0"/>
              <a:buChar char="•"/>
            </a:pPr>
            <a:r>
              <a:rPr lang="en-US" sz="2500" dirty="0" smtClean="0"/>
              <a:t>85</a:t>
            </a:r>
            <a:r>
              <a:rPr lang="en-US" sz="2500" baseline="30000" dirty="0" smtClean="0"/>
              <a:t>th</a:t>
            </a:r>
            <a:r>
              <a:rPr lang="en-US" sz="2500" dirty="0" smtClean="0"/>
              <a:t> Percentile speed of 25 mph or less</a:t>
            </a:r>
          </a:p>
          <a:p>
            <a:pPr marL="285750" indent="-285750" algn="l">
              <a:buFont typeface="Arial" panose="020B0604020202020204" pitchFamily="34" charset="0"/>
              <a:buChar char="•"/>
            </a:pPr>
            <a:r>
              <a:rPr lang="en-US" sz="2800" b="1" dirty="0" smtClean="0"/>
              <a:t>Minimize residential impact</a:t>
            </a:r>
          </a:p>
          <a:p>
            <a:pPr marL="285750" indent="-285750" algn="l">
              <a:buFont typeface="Arial" panose="020B0604020202020204" pitchFamily="34" charset="0"/>
              <a:buChar char="•"/>
            </a:pPr>
            <a:r>
              <a:rPr lang="en-US" sz="2800" b="1" dirty="0" smtClean="0"/>
              <a:t>Designed for minimum cross-section (37 </a:t>
            </a:r>
            <a:r>
              <a:rPr lang="en-US" sz="2800" b="1" dirty="0" err="1" smtClean="0"/>
              <a:t>ft</a:t>
            </a:r>
            <a:r>
              <a:rPr lang="en-US" sz="2800" b="1" dirty="0" smtClean="0"/>
              <a:t>)</a:t>
            </a:r>
          </a:p>
        </p:txBody>
      </p:sp>
      <p:pic>
        <p:nvPicPr>
          <p:cNvPr id="3074" name="Picture 2" descr="bikeblvd.jpg"/>
          <p:cNvPicPr>
            <a:picLocks noChangeAspect="1" noChangeArrowheads="1"/>
          </p:cNvPicPr>
          <p:nvPr/>
        </p:nvPicPr>
        <p:blipFill rotWithShape="1">
          <a:blip r:embed="rId3">
            <a:extLst>
              <a:ext uri="{28A0092B-C50C-407E-A947-70E740481C1C}">
                <a14:useLocalDpi xmlns:a14="http://schemas.microsoft.com/office/drawing/2010/main" val="0"/>
              </a:ext>
            </a:extLst>
          </a:blip>
          <a:srcRect l="13010" t="46875" r="8084" b="16840"/>
          <a:stretch/>
        </p:blipFill>
        <p:spPr bwMode="auto">
          <a:xfrm>
            <a:off x="1960181" y="4527854"/>
            <a:ext cx="6038250" cy="2082499"/>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3194933" y="6617501"/>
            <a:ext cx="3919970" cy="276999"/>
          </a:xfrm>
          <a:prstGeom prst="rect">
            <a:avLst/>
          </a:prstGeom>
          <a:noFill/>
        </p:spPr>
        <p:txBody>
          <a:bodyPr wrap="square" rtlCol="0">
            <a:spAutoFit/>
          </a:bodyPr>
          <a:lstStyle/>
          <a:p>
            <a:r>
              <a:rPr lang="en-US" sz="1200" b="1" dirty="0" smtClean="0"/>
              <a:t>Unique marking on Bicycle Boulevard in Columbus, OH [7]</a:t>
            </a:r>
            <a:endParaRPr lang="en-US" sz="1400" b="1" dirty="0"/>
          </a:p>
        </p:txBody>
      </p:sp>
      <p:sp>
        <p:nvSpPr>
          <p:cNvPr id="16" name="TextBox 15"/>
          <p:cNvSpPr txBox="1"/>
          <p:nvPr/>
        </p:nvSpPr>
        <p:spPr>
          <a:xfrm>
            <a:off x="7750629" y="60259"/>
            <a:ext cx="1351435" cy="369332"/>
          </a:xfrm>
          <a:prstGeom prst="rect">
            <a:avLst/>
          </a:prstGeom>
          <a:noFill/>
        </p:spPr>
        <p:txBody>
          <a:bodyPr wrap="square" rtlCol="0">
            <a:spAutoFit/>
          </a:bodyPr>
          <a:lstStyle/>
          <a:p>
            <a:r>
              <a:rPr lang="en-US" dirty="0" err="1" smtClean="0">
                <a:solidFill>
                  <a:schemeClr val="bg1">
                    <a:lumMod val="50000"/>
                  </a:schemeClr>
                </a:solidFill>
              </a:rPr>
              <a:t>Mckelvey</a:t>
            </a:r>
            <a:r>
              <a:rPr lang="en-US" dirty="0" smtClean="0">
                <a:solidFill>
                  <a:schemeClr val="bg1">
                    <a:lumMod val="50000"/>
                  </a:schemeClr>
                </a:solidFill>
              </a:rPr>
              <a:t> 15</a:t>
            </a:r>
            <a:endParaRPr lang="en-US" dirty="0">
              <a:solidFill>
                <a:schemeClr val="bg1">
                  <a:lumMod val="50000"/>
                </a:schemeClr>
              </a:solidFill>
            </a:endParaRPr>
          </a:p>
        </p:txBody>
      </p:sp>
      <p:sp>
        <p:nvSpPr>
          <p:cNvPr id="23" name="Title 1"/>
          <p:cNvSpPr txBox="1">
            <a:spLocks/>
          </p:cNvSpPr>
          <p:nvPr/>
        </p:nvSpPr>
        <p:spPr>
          <a:xfrm>
            <a:off x="1233758" y="334537"/>
            <a:ext cx="7868306" cy="6096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000" b="1" cap="all" dirty="0" smtClean="0"/>
              <a:t>Design constraints and criteria</a:t>
            </a:r>
            <a:endParaRPr lang="en-US" sz="4000" b="1" cap="all" dirty="0"/>
          </a:p>
        </p:txBody>
      </p:sp>
      <p:grpSp>
        <p:nvGrpSpPr>
          <p:cNvPr id="12" name="Group 11"/>
          <p:cNvGrpSpPr/>
          <p:nvPr/>
        </p:nvGrpSpPr>
        <p:grpSpPr>
          <a:xfrm>
            <a:off x="131081" y="0"/>
            <a:ext cx="1174595" cy="6858000"/>
            <a:chOff x="319668" y="0"/>
            <a:chExt cx="1174595" cy="6858000"/>
          </a:xfrm>
          <a:solidFill>
            <a:schemeClr val="tx1">
              <a:lumMod val="75000"/>
              <a:lumOff val="25000"/>
            </a:schemeClr>
          </a:solidFill>
        </p:grpSpPr>
        <p:sp>
          <p:nvSpPr>
            <p:cNvPr id="13" name="Rectangle 12"/>
            <p:cNvSpPr/>
            <p:nvPr/>
          </p:nvSpPr>
          <p:spPr>
            <a:xfrm>
              <a:off x="319668" y="0"/>
              <a:ext cx="1174595" cy="6858000"/>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4" name="Straight Connector 13"/>
            <p:cNvCxnSpPr/>
            <p:nvPr/>
          </p:nvCxnSpPr>
          <p:spPr>
            <a:xfrm>
              <a:off x="355372"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51498"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90329" y="0"/>
              <a:ext cx="0" cy="6858000"/>
            </a:xfrm>
            <a:prstGeom prst="line">
              <a:avLst/>
            </a:prstGeom>
            <a:grpFill/>
            <a:ln w="63500">
              <a:solidFill>
                <a:srgbClr val="FFFF66"/>
              </a:solidFill>
              <a:prstDash val="dash"/>
            </a:ln>
          </p:spPr>
          <p:style>
            <a:lnRef idx="1">
              <a:schemeClr val="accent1"/>
            </a:lnRef>
            <a:fillRef idx="0">
              <a:schemeClr val="accent1"/>
            </a:fillRef>
            <a:effectRef idx="0">
              <a:schemeClr val="accent1"/>
            </a:effectRef>
            <a:fontRef idx="minor">
              <a:schemeClr val="tx1"/>
            </a:fontRef>
          </p:style>
        </p:cxnSp>
      </p:gr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6" y="5796728"/>
            <a:ext cx="1514474" cy="10096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042387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444920" y="6311827"/>
            <a:ext cx="1829289" cy="276999"/>
          </a:xfrm>
          <a:prstGeom prst="rect">
            <a:avLst/>
          </a:prstGeom>
          <a:noFill/>
        </p:spPr>
        <p:txBody>
          <a:bodyPr wrap="square" rtlCol="0">
            <a:spAutoFit/>
          </a:bodyPr>
          <a:lstStyle/>
          <a:p>
            <a:r>
              <a:rPr lang="en-US" sz="1200" b="1" dirty="0" smtClean="0"/>
              <a:t>Alternative 1 Drawing [8]</a:t>
            </a:r>
            <a:endParaRPr lang="en-US" sz="1200" b="1"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3354"/>
          <a:stretch/>
        </p:blipFill>
        <p:spPr>
          <a:xfrm>
            <a:off x="1816735" y="1653871"/>
            <a:ext cx="3085661" cy="4605187"/>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3380"/>
          <a:stretch/>
        </p:blipFill>
        <p:spPr>
          <a:xfrm>
            <a:off x="5360035" y="1655284"/>
            <a:ext cx="3162706" cy="4603774"/>
          </a:xfrm>
          <a:prstGeom prst="rect">
            <a:avLst/>
          </a:prstGeom>
        </p:spPr>
      </p:pic>
      <p:sp>
        <p:nvSpPr>
          <p:cNvPr id="20" name="Title 1"/>
          <p:cNvSpPr txBox="1">
            <a:spLocks/>
          </p:cNvSpPr>
          <p:nvPr/>
        </p:nvSpPr>
        <p:spPr>
          <a:xfrm>
            <a:off x="2192204" y="1044271"/>
            <a:ext cx="2334722" cy="6096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200" b="1" dirty="0" smtClean="0"/>
              <a:t>Alternative 1</a:t>
            </a:r>
            <a:endParaRPr lang="en-US" sz="3200" b="1" dirty="0"/>
          </a:p>
        </p:txBody>
      </p:sp>
      <p:sp>
        <p:nvSpPr>
          <p:cNvPr id="21" name="Title 1"/>
          <p:cNvSpPr txBox="1">
            <a:spLocks/>
          </p:cNvSpPr>
          <p:nvPr/>
        </p:nvSpPr>
        <p:spPr>
          <a:xfrm>
            <a:off x="5774027" y="1044271"/>
            <a:ext cx="2334722" cy="6096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200" b="1" dirty="0" smtClean="0"/>
              <a:t>Alternative 2</a:t>
            </a:r>
            <a:endParaRPr lang="en-US" sz="3200" b="1" dirty="0"/>
          </a:p>
        </p:txBody>
      </p:sp>
      <p:sp>
        <p:nvSpPr>
          <p:cNvPr id="22" name="TextBox 21"/>
          <p:cNvSpPr txBox="1"/>
          <p:nvPr/>
        </p:nvSpPr>
        <p:spPr>
          <a:xfrm>
            <a:off x="6026743" y="6311827"/>
            <a:ext cx="1829289" cy="276999"/>
          </a:xfrm>
          <a:prstGeom prst="rect">
            <a:avLst/>
          </a:prstGeom>
          <a:noFill/>
        </p:spPr>
        <p:txBody>
          <a:bodyPr wrap="square" rtlCol="0">
            <a:spAutoFit/>
          </a:bodyPr>
          <a:lstStyle/>
          <a:p>
            <a:r>
              <a:rPr lang="en-US" sz="1200" b="1" dirty="0" smtClean="0"/>
              <a:t>Alternative 2 Drawing [8]</a:t>
            </a:r>
            <a:endParaRPr lang="en-US" sz="1200" b="1" dirty="0"/>
          </a:p>
        </p:txBody>
      </p:sp>
      <p:sp>
        <p:nvSpPr>
          <p:cNvPr id="23" name="TextBox 22"/>
          <p:cNvSpPr txBox="1"/>
          <p:nvPr/>
        </p:nvSpPr>
        <p:spPr>
          <a:xfrm>
            <a:off x="7750629" y="60259"/>
            <a:ext cx="1351435" cy="369332"/>
          </a:xfrm>
          <a:prstGeom prst="rect">
            <a:avLst/>
          </a:prstGeom>
          <a:noFill/>
        </p:spPr>
        <p:txBody>
          <a:bodyPr wrap="square" rtlCol="0">
            <a:spAutoFit/>
          </a:bodyPr>
          <a:lstStyle/>
          <a:p>
            <a:r>
              <a:rPr lang="en-US" dirty="0" err="1" smtClean="0">
                <a:solidFill>
                  <a:schemeClr val="bg1">
                    <a:lumMod val="50000"/>
                  </a:schemeClr>
                </a:solidFill>
              </a:rPr>
              <a:t>Mckelvey</a:t>
            </a:r>
            <a:r>
              <a:rPr lang="en-US" dirty="0" smtClean="0">
                <a:solidFill>
                  <a:schemeClr val="bg1">
                    <a:lumMod val="50000"/>
                  </a:schemeClr>
                </a:solidFill>
              </a:rPr>
              <a:t> 16</a:t>
            </a:r>
            <a:endParaRPr lang="en-US" dirty="0">
              <a:solidFill>
                <a:schemeClr val="bg1">
                  <a:lumMod val="50000"/>
                </a:schemeClr>
              </a:solidFill>
            </a:endParaRPr>
          </a:p>
        </p:txBody>
      </p:sp>
      <p:sp>
        <p:nvSpPr>
          <p:cNvPr id="26" name="Title 1"/>
          <p:cNvSpPr txBox="1">
            <a:spLocks/>
          </p:cNvSpPr>
          <p:nvPr/>
        </p:nvSpPr>
        <p:spPr>
          <a:xfrm>
            <a:off x="1664784" y="334537"/>
            <a:ext cx="6858000" cy="6096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000" b="1" cap="all" dirty="0" smtClean="0"/>
              <a:t>Preliminary alternatives</a:t>
            </a:r>
            <a:endParaRPr lang="en-US" sz="4000" b="1" cap="all" dirty="0"/>
          </a:p>
        </p:txBody>
      </p:sp>
      <p:grpSp>
        <p:nvGrpSpPr>
          <p:cNvPr id="15" name="Group 14"/>
          <p:cNvGrpSpPr/>
          <p:nvPr/>
        </p:nvGrpSpPr>
        <p:grpSpPr>
          <a:xfrm>
            <a:off x="131081" y="0"/>
            <a:ext cx="1174595" cy="6858000"/>
            <a:chOff x="319668" y="0"/>
            <a:chExt cx="1174595" cy="6858000"/>
          </a:xfrm>
          <a:solidFill>
            <a:schemeClr val="tx1">
              <a:lumMod val="75000"/>
              <a:lumOff val="25000"/>
            </a:schemeClr>
          </a:solidFill>
        </p:grpSpPr>
        <p:sp>
          <p:nvSpPr>
            <p:cNvPr id="27" name="Rectangle 26"/>
            <p:cNvSpPr/>
            <p:nvPr/>
          </p:nvSpPr>
          <p:spPr>
            <a:xfrm>
              <a:off x="319668" y="0"/>
              <a:ext cx="1174595" cy="6858000"/>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8" name="Straight Connector 27"/>
            <p:cNvCxnSpPr/>
            <p:nvPr/>
          </p:nvCxnSpPr>
          <p:spPr>
            <a:xfrm>
              <a:off x="355372"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451498"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90329" y="0"/>
              <a:ext cx="0" cy="6858000"/>
            </a:xfrm>
            <a:prstGeom prst="line">
              <a:avLst/>
            </a:prstGeom>
            <a:grpFill/>
            <a:ln w="63500">
              <a:solidFill>
                <a:srgbClr val="FFFF66"/>
              </a:solidFill>
              <a:prstDash val="dash"/>
            </a:ln>
          </p:spPr>
          <p:style>
            <a:lnRef idx="1">
              <a:schemeClr val="accent1"/>
            </a:lnRef>
            <a:fillRef idx="0">
              <a:schemeClr val="accent1"/>
            </a:fillRef>
            <a:effectRef idx="0">
              <a:schemeClr val="accent1"/>
            </a:effectRef>
            <a:fontRef idx="minor">
              <a:schemeClr val="tx1"/>
            </a:fontRef>
          </p:style>
        </p:cxnSp>
      </p:gr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6" y="5796728"/>
            <a:ext cx="1514474" cy="10096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921899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rotWithShape="1">
          <a:blip r:embed="rId3">
            <a:extLst>
              <a:ext uri="{28A0092B-C50C-407E-A947-70E740481C1C}">
                <a14:useLocalDpi xmlns:a14="http://schemas.microsoft.com/office/drawing/2010/main" val="0"/>
              </a:ext>
            </a:extLst>
          </a:blip>
          <a:srcRect t="16560" b="31199"/>
          <a:stretch/>
        </p:blipFill>
        <p:spPr bwMode="auto">
          <a:xfrm>
            <a:off x="5090328" y="1591107"/>
            <a:ext cx="3658579" cy="4872753"/>
          </a:xfrm>
          <a:prstGeom prst="rect">
            <a:avLst/>
          </a:prstGeom>
          <a:ln>
            <a:noFill/>
          </a:ln>
          <a:extLst>
            <a:ext uri="{53640926-AAD7-44D8-BBD7-CCE9431645EC}">
              <a14:shadowObscured xmlns:a14="http://schemas.microsoft.com/office/drawing/2010/main"/>
            </a:ext>
          </a:extLst>
        </p:spPr>
      </p:pic>
      <p:sp>
        <p:nvSpPr>
          <p:cNvPr id="16" name="Subtitle 2"/>
          <p:cNvSpPr>
            <a:spLocks noGrp="1"/>
          </p:cNvSpPr>
          <p:nvPr>
            <p:ph type="subTitle" idx="1"/>
          </p:nvPr>
        </p:nvSpPr>
        <p:spPr>
          <a:xfrm>
            <a:off x="1485436" y="1103586"/>
            <a:ext cx="3562128" cy="5360275"/>
          </a:xfrm>
        </p:spPr>
        <p:txBody>
          <a:bodyPr>
            <a:noAutofit/>
          </a:bodyPr>
          <a:lstStyle/>
          <a:p>
            <a:pPr marL="285750" indent="-285750" algn="l">
              <a:buFont typeface="Arial" panose="020B0604020202020204" pitchFamily="34" charset="0"/>
              <a:buChar char="•"/>
            </a:pPr>
            <a:r>
              <a:rPr lang="en-US" sz="2400" dirty="0" smtClean="0"/>
              <a:t>Two 7 </a:t>
            </a:r>
            <a:r>
              <a:rPr lang="en-US" sz="2400" dirty="0" err="1" smtClean="0"/>
              <a:t>ft</a:t>
            </a:r>
            <a:r>
              <a:rPr lang="en-US" sz="2400" dirty="0" smtClean="0"/>
              <a:t> parking lanes</a:t>
            </a:r>
          </a:p>
          <a:p>
            <a:pPr marL="628650" lvl="1" indent="-285750" algn="l">
              <a:buFont typeface="Arial" panose="020B0604020202020204" pitchFamily="34" charset="0"/>
              <a:buChar char="•"/>
            </a:pPr>
            <a:r>
              <a:rPr lang="en-US" sz="1800" dirty="0" smtClean="0"/>
              <a:t>MUCTD minimum</a:t>
            </a:r>
          </a:p>
          <a:p>
            <a:pPr marL="285750" indent="-285750" algn="l">
              <a:buFont typeface="Arial" panose="020B0604020202020204" pitchFamily="34" charset="0"/>
              <a:buChar char="•"/>
            </a:pPr>
            <a:r>
              <a:rPr lang="en-US" sz="2400" dirty="0" smtClean="0"/>
              <a:t>23 </a:t>
            </a:r>
            <a:r>
              <a:rPr lang="en-US" sz="2400" dirty="0" err="1" smtClean="0"/>
              <a:t>ft</a:t>
            </a:r>
            <a:r>
              <a:rPr lang="en-US" sz="2400" dirty="0" smtClean="0"/>
              <a:t> travel way</a:t>
            </a:r>
          </a:p>
          <a:p>
            <a:pPr marL="628650" lvl="1" indent="-285750" algn="l">
              <a:buFont typeface="Arial" panose="020B0604020202020204" pitchFamily="34" charset="0"/>
              <a:buChar char="•"/>
            </a:pPr>
            <a:r>
              <a:rPr lang="en-US" sz="1800" dirty="0" smtClean="0"/>
              <a:t>NACTO minimum</a:t>
            </a:r>
          </a:p>
          <a:p>
            <a:pPr marL="285750" indent="-285750" algn="l">
              <a:buFont typeface="Arial" panose="020B0604020202020204" pitchFamily="34" charset="0"/>
              <a:buChar char="•"/>
            </a:pPr>
            <a:r>
              <a:rPr lang="en-US" sz="2400" dirty="0" smtClean="0"/>
              <a:t>No centerline stripe</a:t>
            </a:r>
          </a:p>
          <a:p>
            <a:pPr marL="628650" lvl="1" indent="-285750" algn="l">
              <a:buFont typeface="Arial" panose="020B0604020202020204" pitchFamily="34" charset="0"/>
              <a:buChar char="•"/>
            </a:pPr>
            <a:r>
              <a:rPr lang="en-US" sz="2100" dirty="0" smtClean="0"/>
              <a:t>Preferred by NACTO</a:t>
            </a:r>
          </a:p>
          <a:p>
            <a:pPr marL="628650" lvl="1" indent="-285750" algn="l">
              <a:buFont typeface="Arial" panose="020B0604020202020204" pitchFamily="34" charset="0"/>
              <a:buChar char="•"/>
            </a:pPr>
            <a:r>
              <a:rPr lang="en-US" sz="2100" dirty="0" smtClean="0"/>
              <a:t>Easier time passing</a:t>
            </a:r>
          </a:p>
          <a:p>
            <a:pPr marL="285750" indent="-285750" algn="l">
              <a:buFont typeface="Arial" panose="020B0604020202020204" pitchFamily="34" charset="0"/>
              <a:buChar char="•"/>
            </a:pPr>
            <a:r>
              <a:rPr lang="en-US" sz="2400" dirty="0" smtClean="0"/>
              <a:t>Positives:</a:t>
            </a:r>
          </a:p>
          <a:p>
            <a:pPr marL="628650" lvl="1" indent="-285750" algn="l">
              <a:buFont typeface="Arial" panose="020B0604020202020204" pitchFamily="34" charset="0"/>
              <a:buChar char="•"/>
            </a:pPr>
            <a:r>
              <a:rPr lang="en-US" sz="2100" dirty="0" smtClean="0"/>
              <a:t>Most cost efficient</a:t>
            </a:r>
          </a:p>
          <a:p>
            <a:pPr marL="628650" lvl="1" indent="-285750" algn="l">
              <a:buFont typeface="Arial" panose="020B0604020202020204" pitchFamily="34" charset="0"/>
              <a:buChar char="•"/>
            </a:pPr>
            <a:r>
              <a:rPr lang="en-US" sz="2100" dirty="0" smtClean="0"/>
              <a:t>Inviting to all users</a:t>
            </a:r>
          </a:p>
          <a:p>
            <a:pPr marL="628650" lvl="1" indent="-285750" algn="l">
              <a:buFont typeface="Arial" panose="020B0604020202020204" pitchFamily="34" charset="0"/>
              <a:buChar char="•"/>
            </a:pPr>
            <a:r>
              <a:rPr lang="en-US" sz="2100" dirty="0" smtClean="0"/>
              <a:t>Creates respect among all users</a:t>
            </a:r>
          </a:p>
          <a:p>
            <a:pPr marL="628650" lvl="1" indent="-285750" algn="l">
              <a:buFont typeface="Arial" panose="020B0604020202020204" pitchFamily="34" charset="0"/>
              <a:buChar char="•"/>
            </a:pPr>
            <a:r>
              <a:rPr lang="en-US" sz="2100" dirty="0" smtClean="0"/>
              <a:t>Can use unique pavement markings</a:t>
            </a:r>
          </a:p>
          <a:p>
            <a:pPr marL="628650" lvl="1" indent="-285750" algn="l">
              <a:buFont typeface="Arial" panose="020B0604020202020204" pitchFamily="34" charset="0"/>
              <a:buChar char="•"/>
            </a:pPr>
            <a:endParaRPr lang="en-US" sz="2100" dirty="0" smtClean="0"/>
          </a:p>
        </p:txBody>
      </p:sp>
      <p:sp>
        <p:nvSpPr>
          <p:cNvPr id="17" name="TextBox 16"/>
          <p:cNvSpPr txBox="1"/>
          <p:nvPr/>
        </p:nvSpPr>
        <p:spPr>
          <a:xfrm>
            <a:off x="5836572" y="6555042"/>
            <a:ext cx="2358194" cy="276999"/>
          </a:xfrm>
          <a:prstGeom prst="rect">
            <a:avLst/>
          </a:prstGeom>
          <a:noFill/>
        </p:spPr>
        <p:txBody>
          <a:bodyPr wrap="square" rtlCol="0">
            <a:spAutoFit/>
          </a:bodyPr>
          <a:lstStyle/>
          <a:p>
            <a:r>
              <a:rPr lang="en-US" sz="1200" b="1" dirty="0" smtClean="0"/>
              <a:t>Preferred Alternative Drawing [8]</a:t>
            </a:r>
            <a:endParaRPr lang="en-US" sz="1400" b="1" dirty="0"/>
          </a:p>
        </p:txBody>
      </p:sp>
      <p:sp>
        <p:nvSpPr>
          <p:cNvPr id="18" name="Title 1"/>
          <p:cNvSpPr txBox="1">
            <a:spLocks/>
          </p:cNvSpPr>
          <p:nvPr/>
        </p:nvSpPr>
        <p:spPr>
          <a:xfrm>
            <a:off x="5751167" y="1035319"/>
            <a:ext cx="2334722" cy="6096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200" b="1" dirty="0" smtClean="0"/>
              <a:t>Alternative 3</a:t>
            </a:r>
            <a:endParaRPr lang="en-US" sz="3200" b="1" dirty="0"/>
          </a:p>
        </p:txBody>
      </p:sp>
      <p:sp>
        <p:nvSpPr>
          <p:cNvPr id="19" name="TextBox 18"/>
          <p:cNvSpPr txBox="1"/>
          <p:nvPr/>
        </p:nvSpPr>
        <p:spPr>
          <a:xfrm>
            <a:off x="7750629" y="60259"/>
            <a:ext cx="1351435" cy="369332"/>
          </a:xfrm>
          <a:prstGeom prst="rect">
            <a:avLst/>
          </a:prstGeom>
          <a:noFill/>
        </p:spPr>
        <p:txBody>
          <a:bodyPr wrap="square" rtlCol="0">
            <a:spAutoFit/>
          </a:bodyPr>
          <a:lstStyle/>
          <a:p>
            <a:r>
              <a:rPr lang="en-US" dirty="0" err="1" smtClean="0">
                <a:solidFill>
                  <a:schemeClr val="bg1">
                    <a:lumMod val="50000"/>
                  </a:schemeClr>
                </a:solidFill>
              </a:rPr>
              <a:t>Mckelvey</a:t>
            </a:r>
            <a:r>
              <a:rPr lang="en-US" dirty="0" smtClean="0">
                <a:solidFill>
                  <a:schemeClr val="bg1">
                    <a:lumMod val="50000"/>
                  </a:schemeClr>
                </a:solidFill>
              </a:rPr>
              <a:t> 17</a:t>
            </a:r>
            <a:endParaRPr lang="en-US" dirty="0">
              <a:solidFill>
                <a:schemeClr val="bg1">
                  <a:lumMod val="50000"/>
                </a:schemeClr>
              </a:solidFill>
            </a:endParaRPr>
          </a:p>
        </p:txBody>
      </p:sp>
      <p:sp>
        <p:nvSpPr>
          <p:cNvPr id="25" name="Title 1"/>
          <p:cNvSpPr txBox="1">
            <a:spLocks/>
          </p:cNvSpPr>
          <p:nvPr/>
        </p:nvSpPr>
        <p:spPr>
          <a:xfrm>
            <a:off x="1664784" y="334537"/>
            <a:ext cx="6858000" cy="6096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000" b="1" cap="all" dirty="0" smtClean="0"/>
              <a:t>Proposed design</a:t>
            </a:r>
            <a:endParaRPr lang="en-US" sz="4000" b="1" cap="all" dirty="0"/>
          </a:p>
        </p:txBody>
      </p:sp>
      <p:grpSp>
        <p:nvGrpSpPr>
          <p:cNvPr id="13" name="Group 12"/>
          <p:cNvGrpSpPr/>
          <p:nvPr/>
        </p:nvGrpSpPr>
        <p:grpSpPr>
          <a:xfrm>
            <a:off x="131081" y="0"/>
            <a:ext cx="1174595" cy="6858000"/>
            <a:chOff x="319668" y="0"/>
            <a:chExt cx="1174595" cy="6858000"/>
          </a:xfrm>
          <a:solidFill>
            <a:schemeClr val="tx1">
              <a:lumMod val="75000"/>
              <a:lumOff val="25000"/>
            </a:schemeClr>
          </a:solidFill>
        </p:grpSpPr>
        <p:sp>
          <p:nvSpPr>
            <p:cNvPr id="14" name="Rectangle 13"/>
            <p:cNvSpPr/>
            <p:nvPr/>
          </p:nvSpPr>
          <p:spPr>
            <a:xfrm>
              <a:off x="319668" y="0"/>
              <a:ext cx="1174595" cy="6858000"/>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5" name="Straight Connector 14"/>
            <p:cNvCxnSpPr/>
            <p:nvPr/>
          </p:nvCxnSpPr>
          <p:spPr>
            <a:xfrm>
              <a:off x="355372"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51498"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90329" y="0"/>
              <a:ext cx="0" cy="6858000"/>
            </a:xfrm>
            <a:prstGeom prst="line">
              <a:avLst/>
            </a:prstGeom>
            <a:grpFill/>
            <a:ln w="63500">
              <a:solidFill>
                <a:srgbClr val="FFFF66"/>
              </a:solidFill>
              <a:prstDash val="dash"/>
            </a:ln>
          </p:spPr>
          <p:style>
            <a:lnRef idx="1">
              <a:schemeClr val="accent1"/>
            </a:lnRef>
            <a:fillRef idx="0">
              <a:schemeClr val="accent1"/>
            </a:fillRef>
            <a:effectRef idx="0">
              <a:schemeClr val="accent1"/>
            </a:effectRef>
            <a:fontRef idx="minor">
              <a:schemeClr val="tx1"/>
            </a:fontRef>
          </p:style>
        </p:cxnSp>
      </p:gr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6" y="5796728"/>
            <a:ext cx="1514474" cy="10096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083953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1485436" y="1103586"/>
            <a:ext cx="7429964" cy="5360275"/>
          </a:xfrm>
        </p:spPr>
        <p:txBody>
          <a:bodyPr>
            <a:noAutofit/>
          </a:bodyPr>
          <a:lstStyle/>
          <a:p>
            <a:pPr marL="285750" indent="-285750" algn="l">
              <a:buFont typeface="Arial" panose="020B0604020202020204" pitchFamily="34" charset="0"/>
              <a:buChar char="•"/>
            </a:pPr>
            <a:r>
              <a:rPr lang="en-US" sz="2400" dirty="0" smtClean="0"/>
              <a:t>Eliminate stop signs along route</a:t>
            </a:r>
          </a:p>
          <a:p>
            <a:pPr marL="628650" lvl="1" indent="-285750" algn="l">
              <a:buFont typeface="Arial" panose="020B0604020202020204" pitchFamily="34" charset="0"/>
              <a:buChar char="•"/>
            </a:pPr>
            <a:r>
              <a:rPr lang="en-US" sz="2100" dirty="0" smtClean="0"/>
              <a:t>Stops increase delay and encourage low compliance</a:t>
            </a:r>
          </a:p>
          <a:p>
            <a:pPr marL="285750" indent="-285750" algn="l">
              <a:buFont typeface="Arial" panose="020B0604020202020204" pitchFamily="34" charset="0"/>
              <a:buChar char="•"/>
            </a:pPr>
            <a:r>
              <a:rPr lang="en-US" sz="2400" dirty="0" smtClean="0"/>
              <a:t>Maintain bicycle boulevard conditions</a:t>
            </a:r>
          </a:p>
          <a:p>
            <a:pPr marL="628650" lvl="1" indent="-285750" algn="l">
              <a:buFont typeface="Arial" panose="020B0604020202020204" pitchFamily="34" charset="0"/>
              <a:buChar char="•"/>
            </a:pPr>
            <a:r>
              <a:rPr lang="en-US" sz="2100" dirty="0" smtClean="0"/>
              <a:t>Eliminate / manage new cut through motorists</a:t>
            </a:r>
          </a:p>
          <a:p>
            <a:pPr marL="628650" lvl="1" indent="-285750" algn="l">
              <a:buFont typeface="Arial" panose="020B0604020202020204" pitchFamily="34" charset="0"/>
              <a:buChar char="•"/>
            </a:pPr>
            <a:r>
              <a:rPr lang="en-US" sz="2100" dirty="0" smtClean="0"/>
              <a:t>Lower traffic speeds and volumes</a:t>
            </a:r>
            <a:endParaRPr lang="en-US" sz="2100" dirty="0"/>
          </a:p>
          <a:p>
            <a:pPr marL="285750" lvl="1" indent="-285750" algn="l">
              <a:spcBef>
                <a:spcPts val="750"/>
              </a:spcBef>
              <a:buFont typeface="Arial" panose="020B0604020202020204" pitchFamily="34" charset="0"/>
              <a:buChar char="•"/>
            </a:pPr>
            <a:r>
              <a:rPr lang="en-US" sz="2400" dirty="0"/>
              <a:t>Bulb-out treatments – narrow travel way</a:t>
            </a:r>
          </a:p>
          <a:p>
            <a:pPr marL="628650" lvl="1" indent="-285750" algn="l">
              <a:buFont typeface="Arial" panose="020B0604020202020204" pitchFamily="34" charset="0"/>
              <a:buChar char="•"/>
            </a:pPr>
            <a:r>
              <a:rPr lang="en-US" sz="2100" dirty="0" smtClean="0"/>
              <a:t>Striping instead of curb and gutter</a:t>
            </a:r>
          </a:p>
          <a:p>
            <a:pPr marL="285750" indent="-285750" algn="l">
              <a:buFont typeface="Arial" panose="020B0604020202020204" pitchFamily="34" charset="0"/>
              <a:buChar char="•"/>
            </a:pPr>
            <a:r>
              <a:rPr lang="en-US" sz="2400" dirty="0" smtClean="0"/>
              <a:t>Addition of crosswalks</a:t>
            </a:r>
          </a:p>
          <a:p>
            <a:pPr marL="285750" indent="-285750" algn="l">
              <a:buFont typeface="Arial" panose="020B0604020202020204" pitchFamily="34" charset="0"/>
              <a:buChar char="•"/>
            </a:pPr>
            <a:r>
              <a:rPr lang="en-US" sz="2400" dirty="0" smtClean="0"/>
              <a:t>25 mph Speed Tables </a:t>
            </a:r>
          </a:p>
          <a:p>
            <a:pPr marL="628650" lvl="1" indent="-285750" algn="l">
              <a:buFont typeface="Arial" panose="020B0604020202020204" pitchFamily="34" charset="0"/>
              <a:buChar char="•"/>
            </a:pPr>
            <a:r>
              <a:rPr lang="en-US" sz="2100" dirty="0" smtClean="0"/>
              <a:t>3 along Kendrick St</a:t>
            </a:r>
          </a:p>
          <a:p>
            <a:pPr algn="l"/>
            <a:r>
              <a:rPr lang="en-US" sz="2400" dirty="0" smtClean="0"/>
              <a:t>    </a:t>
            </a:r>
          </a:p>
        </p:txBody>
      </p:sp>
      <p:pic>
        <p:nvPicPr>
          <p:cNvPr id="11266" name="Picture 2" descr="http://nacto.org/wp-content/gallery/bicycleboulevard_trafficcalming_rendering/speed_management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5949" y="3783723"/>
            <a:ext cx="3979451" cy="223844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807027" y="6050808"/>
            <a:ext cx="3193229" cy="261610"/>
          </a:xfrm>
          <a:prstGeom prst="rect">
            <a:avLst/>
          </a:prstGeom>
          <a:noFill/>
        </p:spPr>
        <p:txBody>
          <a:bodyPr wrap="square" rtlCol="0">
            <a:spAutoFit/>
          </a:bodyPr>
          <a:lstStyle/>
          <a:p>
            <a:r>
              <a:rPr lang="en-US" sz="1100" b="1" dirty="0" smtClean="0"/>
              <a:t>Example: Bulb-outs from NACTO Design Guide [9]</a:t>
            </a:r>
            <a:endParaRPr lang="en-US" sz="1200" b="1" dirty="0"/>
          </a:p>
        </p:txBody>
      </p:sp>
      <p:sp>
        <p:nvSpPr>
          <p:cNvPr id="18" name="TextBox 17"/>
          <p:cNvSpPr txBox="1"/>
          <p:nvPr/>
        </p:nvSpPr>
        <p:spPr>
          <a:xfrm>
            <a:off x="7750629" y="60259"/>
            <a:ext cx="1351435" cy="369332"/>
          </a:xfrm>
          <a:prstGeom prst="rect">
            <a:avLst/>
          </a:prstGeom>
          <a:noFill/>
        </p:spPr>
        <p:txBody>
          <a:bodyPr wrap="square" rtlCol="0">
            <a:spAutoFit/>
          </a:bodyPr>
          <a:lstStyle/>
          <a:p>
            <a:r>
              <a:rPr lang="en-US" dirty="0" err="1" smtClean="0">
                <a:solidFill>
                  <a:schemeClr val="bg1">
                    <a:lumMod val="50000"/>
                  </a:schemeClr>
                </a:solidFill>
              </a:rPr>
              <a:t>Mckelvey</a:t>
            </a:r>
            <a:r>
              <a:rPr lang="en-US" dirty="0" smtClean="0">
                <a:solidFill>
                  <a:schemeClr val="bg1">
                    <a:lumMod val="50000"/>
                  </a:schemeClr>
                </a:solidFill>
              </a:rPr>
              <a:t> 18</a:t>
            </a:r>
            <a:endParaRPr lang="en-US" dirty="0">
              <a:solidFill>
                <a:schemeClr val="bg1">
                  <a:lumMod val="50000"/>
                </a:schemeClr>
              </a:solidFill>
            </a:endParaRPr>
          </a:p>
        </p:txBody>
      </p:sp>
      <p:grpSp>
        <p:nvGrpSpPr>
          <p:cNvPr id="19" name="Group 18"/>
          <p:cNvGrpSpPr/>
          <p:nvPr/>
        </p:nvGrpSpPr>
        <p:grpSpPr>
          <a:xfrm>
            <a:off x="59163" y="0"/>
            <a:ext cx="1174595" cy="6858000"/>
            <a:chOff x="319668" y="0"/>
            <a:chExt cx="1174595" cy="6858000"/>
          </a:xfrm>
          <a:solidFill>
            <a:schemeClr val="tx1">
              <a:lumMod val="75000"/>
              <a:lumOff val="25000"/>
            </a:schemeClr>
          </a:solidFill>
        </p:grpSpPr>
        <p:sp>
          <p:nvSpPr>
            <p:cNvPr id="20" name="Rectangle 19"/>
            <p:cNvSpPr/>
            <p:nvPr/>
          </p:nvSpPr>
          <p:spPr>
            <a:xfrm>
              <a:off x="319668" y="0"/>
              <a:ext cx="1174595" cy="6858000"/>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1" name="Straight Connector 20"/>
            <p:cNvCxnSpPr/>
            <p:nvPr/>
          </p:nvCxnSpPr>
          <p:spPr>
            <a:xfrm>
              <a:off x="355372"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51498"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90329" y="0"/>
              <a:ext cx="0" cy="6858000"/>
            </a:xfrm>
            <a:prstGeom prst="line">
              <a:avLst/>
            </a:prstGeom>
            <a:grpFill/>
            <a:ln w="63500">
              <a:solidFill>
                <a:srgbClr val="FFFF66"/>
              </a:solidFill>
              <a:prstDash val="dash"/>
            </a:ln>
          </p:spPr>
          <p:style>
            <a:lnRef idx="1">
              <a:schemeClr val="accent1"/>
            </a:lnRef>
            <a:fillRef idx="0">
              <a:schemeClr val="accent1"/>
            </a:fillRef>
            <a:effectRef idx="0">
              <a:schemeClr val="accent1"/>
            </a:effectRef>
            <a:fontRef idx="minor">
              <a:schemeClr val="tx1"/>
            </a:fontRef>
          </p:style>
        </p:cxnSp>
      </p:grpSp>
      <p:sp>
        <p:nvSpPr>
          <p:cNvPr id="24" name="Title 1"/>
          <p:cNvSpPr txBox="1">
            <a:spLocks/>
          </p:cNvSpPr>
          <p:nvPr/>
        </p:nvSpPr>
        <p:spPr>
          <a:xfrm>
            <a:off x="1664784" y="334537"/>
            <a:ext cx="6858000" cy="6096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000" b="1" cap="all" dirty="0" smtClean="0"/>
              <a:t>Design elements</a:t>
            </a:r>
            <a:endParaRPr lang="en-US" sz="4000" b="1" cap="all" dirty="0"/>
          </a:p>
        </p:txBody>
      </p:sp>
      <p:pic>
        <p:nvPicPr>
          <p:cNvPr id="2" name="Picture 1"/>
          <p:cNvPicPr>
            <a:picLocks noChangeAspect="1"/>
          </p:cNvPicPr>
          <p:nvPr/>
        </p:nvPicPr>
        <p:blipFill>
          <a:blip r:embed="rId4"/>
          <a:stretch>
            <a:fillRect/>
          </a:stretch>
        </p:blipFill>
        <p:spPr>
          <a:xfrm>
            <a:off x="1338969" y="5311336"/>
            <a:ext cx="4468058" cy="1152525"/>
          </a:xfrm>
          <a:prstGeom prst="rect">
            <a:avLst/>
          </a:prstGeom>
        </p:spPr>
      </p:pic>
      <p:sp>
        <p:nvSpPr>
          <p:cNvPr id="14" name="TextBox 13"/>
          <p:cNvSpPr txBox="1"/>
          <p:nvPr/>
        </p:nvSpPr>
        <p:spPr>
          <a:xfrm>
            <a:off x="2106618" y="6465277"/>
            <a:ext cx="3193229" cy="261610"/>
          </a:xfrm>
          <a:prstGeom prst="rect">
            <a:avLst/>
          </a:prstGeom>
          <a:noFill/>
        </p:spPr>
        <p:txBody>
          <a:bodyPr wrap="square" rtlCol="0">
            <a:spAutoFit/>
          </a:bodyPr>
          <a:lstStyle/>
          <a:p>
            <a:r>
              <a:rPr lang="en-US" sz="1100" b="1" dirty="0" smtClean="0"/>
              <a:t>Common Speed Table Dimensions [10]</a:t>
            </a:r>
            <a:endParaRPr lang="en-US" sz="1200" b="1" dirty="0"/>
          </a:p>
        </p:txBody>
      </p:sp>
    </p:spTree>
    <p:extLst>
      <p:ext uri="{BB962C8B-B14F-4D97-AF65-F5344CB8AC3E}">
        <p14:creationId xmlns:p14="http://schemas.microsoft.com/office/powerpoint/2010/main" val="713307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1485436" y="1103586"/>
            <a:ext cx="5334464" cy="5360275"/>
          </a:xfrm>
        </p:spPr>
        <p:txBody>
          <a:bodyPr>
            <a:noAutofit/>
          </a:bodyPr>
          <a:lstStyle/>
          <a:p>
            <a:pPr marL="285750" indent="-285750" algn="l">
              <a:buFont typeface="Arial" panose="020B0604020202020204" pitchFamily="34" charset="0"/>
              <a:buChar char="•"/>
            </a:pPr>
            <a:r>
              <a:rPr lang="en-US" sz="2400" dirty="0" err="1" smtClean="0"/>
              <a:t>Wayfinding</a:t>
            </a:r>
            <a:r>
              <a:rPr lang="en-US" sz="2400" dirty="0" smtClean="0"/>
              <a:t>, signage, and pavement markings</a:t>
            </a:r>
          </a:p>
          <a:p>
            <a:pPr marL="628650" lvl="1" indent="-285750" algn="l">
              <a:buFont typeface="Arial" panose="020B0604020202020204" pitchFamily="34" charset="0"/>
              <a:buChar char="•"/>
            </a:pPr>
            <a:r>
              <a:rPr lang="en-US" sz="2400" dirty="0" smtClean="0"/>
              <a:t>Provide photographic uniqueness for bicycle boulevard</a:t>
            </a:r>
          </a:p>
          <a:p>
            <a:pPr marL="628650" lvl="1" indent="-285750" algn="l">
              <a:buFont typeface="Arial" panose="020B0604020202020204" pitchFamily="34" charset="0"/>
              <a:buChar char="•"/>
            </a:pPr>
            <a:r>
              <a:rPr lang="en-US" sz="2400" dirty="0" smtClean="0"/>
              <a:t>Differentiate from other local streets</a:t>
            </a:r>
          </a:p>
          <a:p>
            <a:pPr marL="628650" lvl="1" indent="-285750" algn="l">
              <a:buFont typeface="Arial" panose="020B0604020202020204" pitchFamily="34" charset="0"/>
              <a:buChar char="•"/>
            </a:pPr>
            <a:r>
              <a:rPr lang="en-US" sz="2400" dirty="0" smtClean="0"/>
              <a:t>Raise awareness of designation</a:t>
            </a:r>
          </a:p>
          <a:p>
            <a:pPr marL="628650" lvl="1" indent="-285750" algn="l">
              <a:buFont typeface="Arial" panose="020B0604020202020204" pitchFamily="34" charset="0"/>
              <a:buChar char="•"/>
            </a:pPr>
            <a:r>
              <a:rPr lang="en-US" sz="2400" dirty="0" smtClean="0"/>
              <a:t>Prompt motorists to look for cyclists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905" y="4111337"/>
            <a:ext cx="4924584" cy="2538826"/>
          </a:xfrm>
          <a:prstGeom prst="rect">
            <a:avLst/>
          </a:prstGeom>
        </p:spPr>
      </p:pic>
      <p:sp>
        <p:nvSpPr>
          <p:cNvPr id="18" name="TextBox 17"/>
          <p:cNvSpPr txBox="1"/>
          <p:nvPr/>
        </p:nvSpPr>
        <p:spPr>
          <a:xfrm>
            <a:off x="2742608" y="6623310"/>
            <a:ext cx="3658579" cy="261610"/>
          </a:xfrm>
          <a:prstGeom prst="rect">
            <a:avLst/>
          </a:prstGeom>
          <a:noFill/>
        </p:spPr>
        <p:txBody>
          <a:bodyPr wrap="square" rtlCol="0">
            <a:spAutoFit/>
          </a:bodyPr>
          <a:lstStyle/>
          <a:p>
            <a:r>
              <a:rPr lang="en-US" sz="1100" b="1" dirty="0" smtClean="0"/>
              <a:t>Unique Kendrick Street Roadway Sign [8] </a:t>
            </a:r>
            <a:endParaRPr lang="en-US" sz="1200"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9900" y="1348740"/>
            <a:ext cx="2254629" cy="5301423"/>
          </a:xfrm>
          <a:prstGeom prst="rect">
            <a:avLst/>
          </a:prstGeom>
        </p:spPr>
      </p:pic>
      <p:sp>
        <p:nvSpPr>
          <p:cNvPr id="17" name="TextBox 16"/>
          <p:cNvSpPr txBox="1"/>
          <p:nvPr/>
        </p:nvSpPr>
        <p:spPr>
          <a:xfrm>
            <a:off x="6744033" y="6619319"/>
            <a:ext cx="2482485" cy="261610"/>
          </a:xfrm>
          <a:prstGeom prst="rect">
            <a:avLst/>
          </a:prstGeom>
          <a:noFill/>
        </p:spPr>
        <p:txBody>
          <a:bodyPr wrap="square" rtlCol="0">
            <a:spAutoFit/>
          </a:bodyPr>
          <a:lstStyle/>
          <a:p>
            <a:r>
              <a:rPr lang="en-US" sz="1100" b="1" dirty="0" smtClean="0"/>
              <a:t>Kendrick Street Pavement Marking [8] </a:t>
            </a:r>
            <a:endParaRPr lang="en-US" sz="1200" b="1" dirty="0"/>
          </a:p>
        </p:txBody>
      </p:sp>
      <p:sp>
        <p:nvSpPr>
          <p:cNvPr id="20" name="TextBox 19"/>
          <p:cNvSpPr txBox="1"/>
          <p:nvPr/>
        </p:nvSpPr>
        <p:spPr>
          <a:xfrm>
            <a:off x="7750629" y="60259"/>
            <a:ext cx="1351435" cy="369332"/>
          </a:xfrm>
          <a:prstGeom prst="rect">
            <a:avLst/>
          </a:prstGeom>
          <a:noFill/>
        </p:spPr>
        <p:txBody>
          <a:bodyPr wrap="square" rtlCol="0">
            <a:spAutoFit/>
          </a:bodyPr>
          <a:lstStyle/>
          <a:p>
            <a:r>
              <a:rPr lang="en-US" dirty="0" err="1" smtClean="0">
                <a:solidFill>
                  <a:schemeClr val="bg1">
                    <a:lumMod val="50000"/>
                  </a:schemeClr>
                </a:solidFill>
              </a:rPr>
              <a:t>Mckelvey</a:t>
            </a:r>
            <a:r>
              <a:rPr lang="en-US" dirty="0" smtClean="0">
                <a:solidFill>
                  <a:schemeClr val="bg1">
                    <a:lumMod val="50000"/>
                  </a:schemeClr>
                </a:solidFill>
              </a:rPr>
              <a:t> 19</a:t>
            </a:r>
            <a:endParaRPr lang="en-US" dirty="0">
              <a:solidFill>
                <a:schemeClr val="bg1">
                  <a:lumMod val="50000"/>
                </a:schemeClr>
              </a:solidFill>
            </a:endParaRPr>
          </a:p>
        </p:txBody>
      </p:sp>
      <p:sp>
        <p:nvSpPr>
          <p:cNvPr id="5" name="Title 4"/>
          <p:cNvSpPr>
            <a:spLocks noGrp="1"/>
          </p:cNvSpPr>
          <p:nvPr>
            <p:ph type="ctrTitle"/>
          </p:nvPr>
        </p:nvSpPr>
        <p:spPr/>
        <p:txBody>
          <a:bodyPr/>
          <a:lstStyle/>
          <a:p>
            <a:r>
              <a:rPr lang="en-US" dirty="0" smtClean="0"/>
              <a:t> </a:t>
            </a:r>
            <a:endParaRPr lang="en-US" dirty="0"/>
          </a:p>
        </p:txBody>
      </p:sp>
      <p:sp>
        <p:nvSpPr>
          <p:cNvPr id="25" name="Title 1"/>
          <p:cNvSpPr txBox="1">
            <a:spLocks/>
          </p:cNvSpPr>
          <p:nvPr/>
        </p:nvSpPr>
        <p:spPr>
          <a:xfrm>
            <a:off x="1664784" y="334537"/>
            <a:ext cx="7027524" cy="6096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000" b="1" cap="all" dirty="0" smtClean="0"/>
              <a:t>Design elements - </a:t>
            </a:r>
            <a:r>
              <a:rPr lang="en-US" sz="4000" b="1" cap="all" dirty="0" err="1" smtClean="0"/>
              <a:t>wayfinding</a:t>
            </a:r>
            <a:endParaRPr lang="en-US" sz="4000" b="1" cap="all" dirty="0"/>
          </a:p>
        </p:txBody>
      </p:sp>
      <p:grpSp>
        <p:nvGrpSpPr>
          <p:cNvPr id="15" name="Group 14"/>
          <p:cNvGrpSpPr/>
          <p:nvPr/>
        </p:nvGrpSpPr>
        <p:grpSpPr>
          <a:xfrm>
            <a:off x="131081" y="0"/>
            <a:ext cx="1174595" cy="6858000"/>
            <a:chOff x="319668" y="0"/>
            <a:chExt cx="1174595" cy="6858000"/>
          </a:xfrm>
          <a:solidFill>
            <a:schemeClr val="tx1">
              <a:lumMod val="75000"/>
              <a:lumOff val="25000"/>
            </a:schemeClr>
          </a:solidFill>
        </p:grpSpPr>
        <p:sp>
          <p:nvSpPr>
            <p:cNvPr id="26" name="Rectangle 25"/>
            <p:cNvSpPr/>
            <p:nvPr/>
          </p:nvSpPr>
          <p:spPr>
            <a:xfrm>
              <a:off x="319668" y="0"/>
              <a:ext cx="1174595" cy="6858000"/>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7" name="Straight Connector 26"/>
            <p:cNvCxnSpPr/>
            <p:nvPr/>
          </p:nvCxnSpPr>
          <p:spPr>
            <a:xfrm>
              <a:off x="355372"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451498"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90329" y="0"/>
              <a:ext cx="0" cy="6858000"/>
            </a:xfrm>
            <a:prstGeom prst="line">
              <a:avLst/>
            </a:prstGeom>
            <a:grpFill/>
            <a:ln w="63500">
              <a:solidFill>
                <a:srgbClr val="FFFF66"/>
              </a:solidFill>
              <a:prstDash val="dash"/>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6" y="5796728"/>
            <a:ext cx="1514474" cy="10096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904348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4784" y="334537"/>
            <a:ext cx="6858000" cy="609600"/>
          </a:xfrm>
        </p:spPr>
        <p:txBody>
          <a:bodyPr>
            <a:noAutofit/>
          </a:bodyPr>
          <a:lstStyle/>
          <a:p>
            <a:r>
              <a:rPr lang="en-US" sz="4000" b="1" cap="all" dirty="0" smtClean="0"/>
              <a:t>Project Personnel</a:t>
            </a:r>
            <a:endParaRPr lang="en-US" sz="4000" b="1" cap="all" dirty="0"/>
          </a:p>
        </p:txBody>
      </p:sp>
      <p:sp>
        <p:nvSpPr>
          <p:cNvPr id="3" name="Subtitle 2"/>
          <p:cNvSpPr>
            <a:spLocks noGrp="1"/>
          </p:cNvSpPr>
          <p:nvPr>
            <p:ph type="subTitle" idx="1"/>
          </p:nvPr>
        </p:nvSpPr>
        <p:spPr>
          <a:xfrm>
            <a:off x="1485436" y="1261960"/>
            <a:ext cx="6858000" cy="5596040"/>
          </a:xfrm>
        </p:spPr>
        <p:txBody>
          <a:bodyPr>
            <a:noAutofit/>
          </a:bodyPr>
          <a:lstStyle/>
          <a:p>
            <a:pPr marL="285750" indent="-285750" algn="l">
              <a:buFont typeface="Arial" panose="020B0604020202020204" pitchFamily="34" charset="0"/>
              <a:buChar char="•"/>
            </a:pPr>
            <a:r>
              <a:rPr lang="en-US" sz="2800" b="1" dirty="0" smtClean="0"/>
              <a:t>Project Manager – Christopher Sobie</a:t>
            </a:r>
          </a:p>
          <a:p>
            <a:pPr marL="285750" indent="-285750" algn="l">
              <a:buFont typeface="Arial" panose="020B0604020202020204" pitchFamily="34" charset="0"/>
              <a:buChar char="•"/>
            </a:pPr>
            <a:r>
              <a:rPr lang="en-US" sz="2800" b="1" dirty="0" smtClean="0"/>
              <a:t>Software Lead – Pierce-Jon </a:t>
            </a:r>
            <a:r>
              <a:rPr lang="en-US" sz="2800" b="1" dirty="0" err="1" smtClean="0"/>
              <a:t>McKelvey</a:t>
            </a:r>
            <a:endParaRPr lang="en-US" sz="2800" b="1" dirty="0" smtClean="0"/>
          </a:p>
          <a:p>
            <a:pPr marL="285750" indent="-285750" algn="l">
              <a:buFont typeface="Arial" panose="020B0604020202020204" pitchFamily="34" charset="0"/>
              <a:buChar char="•"/>
            </a:pPr>
            <a:r>
              <a:rPr lang="en-US" sz="2800" b="1" dirty="0" smtClean="0"/>
              <a:t>Research Lead – Stephen </a:t>
            </a:r>
            <a:r>
              <a:rPr lang="en-US" sz="2800" b="1" dirty="0" err="1" smtClean="0"/>
              <a:t>Hirte</a:t>
            </a:r>
            <a:endParaRPr lang="en-US" sz="2800" b="1" dirty="0" smtClean="0"/>
          </a:p>
          <a:p>
            <a:pPr marL="285750" indent="-285750" algn="l">
              <a:buFont typeface="Arial" panose="020B0604020202020204" pitchFamily="34" charset="0"/>
              <a:buChar char="•"/>
            </a:pPr>
            <a:r>
              <a:rPr lang="en-US" sz="2800" b="1" dirty="0" smtClean="0"/>
              <a:t>Site Lead – Yousef </a:t>
            </a:r>
            <a:r>
              <a:rPr lang="en-US" sz="2800" b="1" dirty="0" err="1" smtClean="0"/>
              <a:t>Alkandari</a:t>
            </a:r>
            <a:endParaRPr lang="en-US" sz="2800" b="1" dirty="0" smtClean="0"/>
          </a:p>
          <a:p>
            <a:pPr algn="l"/>
            <a:endParaRPr lang="en-US" dirty="0" smtClean="0"/>
          </a:p>
          <a:p>
            <a:pPr marL="285750" indent="-285750" algn="l">
              <a:buFont typeface="Arial" panose="020B0604020202020204" pitchFamily="34" charset="0"/>
              <a:buChar char="•"/>
            </a:pPr>
            <a:endParaRPr lang="en-US" dirty="0" smtClean="0"/>
          </a:p>
          <a:p>
            <a:pPr marL="285750" indent="-285750" algn="l">
              <a:buFont typeface="Arial" panose="020B0604020202020204" pitchFamily="34" charset="0"/>
              <a:buChar char="•"/>
            </a:pPr>
            <a:endParaRPr lang="en-US" dirty="0" smtClean="0"/>
          </a:p>
        </p:txBody>
      </p:sp>
      <p:sp>
        <p:nvSpPr>
          <p:cNvPr id="11" name="TextBox 10"/>
          <p:cNvSpPr txBox="1"/>
          <p:nvPr/>
        </p:nvSpPr>
        <p:spPr>
          <a:xfrm>
            <a:off x="7855131" y="60259"/>
            <a:ext cx="1246933" cy="369332"/>
          </a:xfrm>
          <a:prstGeom prst="rect">
            <a:avLst/>
          </a:prstGeom>
          <a:noFill/>
        </p:spPr>
        <p:txBody>
          <a:bodyPr wrap="square" rtlCol="0">
            <a:spAutoFit/>
          </a:bodyPr>
          <a:lstStyle/>
          <a:p>
            <a:r>
              <a:rPr lang="en-US" dirty="0" err="1" smtClean="0">
                <a:solidFill>
                  <a:schemeClr val="bg1">
                    <a:lumMod val="50000"/>
                  </a:schemeClr>
                </a:solidFill>
              </a:rPr>
              <a:t>Alkandari</a:t>
            </a:r>
            <a:r>
              <a:rPr lang="en-US" dirty="0" smtClean="0">
                <a:solidFill>
                  <a:schemeClr val="bg1">
                    <a:lumMod val="50000"/>
                  </a:schemeClr>
                </a:solidFill>
              </a:rPr>
              <a:t> 2 </a:t>
            </a:r>
            <a:endParaRPr lang="en-US" dirty="0">
              <a:solidFill>
                <a:schemeClr val="bg1">
                  <a:lumMod val="50000"/>
                </a:schemeClr>
              </a:solidFill>
            </a:endParaRPr>
          </a:p>
        </p:txBody>
      </p:sp>
      <p:pic>
        <p:nvPicPr>
          <p:cNvPr id="1026" name="Picture 2" descr="http://www.cefns.nau.edu/capstone/projects/CENE/2015/PedCrossing/images/team%20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648" y="3276398"/>
            <a:ext cx="4752168" cy="321189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396344" y="6534646"/>
            <a:ext cx="4040776" cy="276999"/>
          </a:xfrm>
          <a:prstGeom prst="rect">
            <a:avLst/>
          </a:prstGeom>
          <a:noFill/>
        </p:spPr>
        <p:txBody>
          <a:bodyPr wrap="square" rtlCol="0">
            <a:spAutoFit/>
          </a:bodyPr>
          <a:lstStyle/>
          <a:p>
            <a:r>
              <a:rPr lang="en-US" sz="1200" b="1" dirty="0" smtClean="0"/>
              <a:t>Northern Arizona Transportation Services Team Members [1]</a:t>
            </a:r>
            <a:endParaRPr lang="en-US" sz="1400" b="1" dirty="0"/>
          </a:p>
        </p:txBody>
      </p:sp>
      <p:grpSp>
        <p:nvGrpSpPr>
          <p:cNvPr id="16" name="Group 15"/>
          <p:cNvGrpSpPr/>
          <p:nvPr/>
        </p:nvGrpSpPr>
        <p:grpSpPr>
          <a:xfrm>
            <a:off x="131081" y="0"/>
            <a:ext cx="1174595" cy="6858000"/>
            <a:chOff x="319668" y="0"/>
            <a:chExt cx="1174595" cy="6858000"/>
          </a:xfrm>
          <a:solidFill>
            <a:schemeClr val="tx1">
              <a:lumMod val="75000"/>
              <a:lumOff val="25000"/>
            </a:schemeClr>
          </a:solidFill>
        </p:grpSpPr>
        <p:sp>
          <p:nvSpPr>
            <p:cNvPr id="17" name="Rectangle 16"/>
            <p:cNvSpPr/>
            <p:nvPr/>
          </p:nvSpPr>
          <p:spPr>
            <a:xfrm>
              <a:off x="319668" y="0"/>
              <a:ext cx="1174595" cy="6858000"/>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8" name="Straight Connector 17"/>
            <p:cNvCxnSpPr/>
            <p:nvPr/>
          </p:nvCxnSpPr>
          <p:spPr>
            <a:xfrm>
              <a:off x="355372"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51498"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90329" y="0"/>
              <a:ext cx="0" cy="6858000"/>
            </a:xfrm>
            <a:prstGeom prst="line">
              <a:avLst/>
            </a:prstGeom>
            <a:grpFill/>
            <a:ln w="63500">
              <a:solidFill>
                <a:srgbClr val="FFFF66"/>
              </a:solidFill>
              <a:prstDash val="dash"/>
            </a:ln>
          </p:spPr>
          <p:style>
            <a:lnRef idx="1">
              <a:schemeClr val="accent1"/>
            </a:lnRef>
            <a:fillRef idx="0">
              <a:schemeClr val="accent1"/>
            </a:fillRef>
            <a:effectRef idx="0">
              <a:schemeClr val="accent1"/>
            </a:effectRef>
            <a:fontRef idx="minor">
              <a:schemeClr val="tx1"/>
            </a:fontRef>
          </p:style>
        </p:cxnSp>
      </p:gr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6" y="5796728"/>
            <a:ext cx="1514474" cy="10096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670832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738893" y="5792269"/>
            <a:ext cx="7013222" cy="276999"/>
          </a:xfrm>
          <a:prstGeom prst="rect">
            <a:avLst/>
          </a:prstGeom>
          <a:noFill/>
        </p:spPr>
        <p:txBody>
          <a:bodyPr wrap="square" rtlCol="0">
            <a:spAutoFit/>
          </a:bodyPr>
          <a:lstStyle/>
          <a:p>
            <a:r>
              <a:rPr lang="en-US" sz="1200" b="1" dirty="0" smtClean="0"/>
              <a:t>Intersection of Kendrick Street and Dale Street with new crosswalks, pavement markings, and bulb outs. [8]</a:t>
            </a:r>
            <a:endParaRPr lang="en-US" sz="1400" b="1" dirty="0"/>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854" y="1297372"/>
            <a:ext cx="7487083" cy="4468282"/>
          </a:xfrm>
          <a:prstGeom prst="rect">
            <a:avLst/>
          </a:prstGeom>
          <a:ln w="19050" cap="sq">
            <a:solidFill>
              <a:schemeClr val="tx1"/>
            </a:solidFill>
            <a:prstDash val="solid"/>
            <a:miter lim="800000"/>
          </a:ln>
          <a:effectLst>
            <a:outerShdw blurRad="50800" dist="38100" dir="2700000" algn="tl" rotWithShape="0">
              <a:srgbClr val="000000">
                <a:alpha val="43000"/>
              </a:srgbClr>
            </a:outerShdw>
          </a:effectLst>
        </p:spPr>
      </p:pic>
      <p:sp>
        <p:nvSpPr>
          <p:cNvPr id="27" name="TextBox 26"/>
          <p:cNvSpPr txBox="1"/>
          <p:nvPr/>
        </p:nvSpPr>
        <p:spPr>
          <a:xfrm>
            <a:off x="7750629" y="60259"/>
            <a:ext cx="1351435" cy="369332"/>
          </a:xfrm>
          <a:prstGeom prst="rect">
            <a:avLst/>
          </a:prstGeom>
          <a:noFill/>
        </p:spPr>
        <p:txBody>
          <a:bodyPr wrap="square" rtlCol="0">
            <a:spAutoFit/>
          </a:bodyPr>
          <a:lstStyle/>
          <a:p>
            <a:r>
              <a:rPr lang="en-US" dirty="0" err="1" smtClean="0">
                <a:solidFill>
                  <a:schemeClr val="bg1">
                    <a:lumMod val="50000"/>
                  </a:schemeClr>
                </a:solidFill>
              </a:rPr>
              <a:t>Mckelvey</a:t>
            </a:r>
            <a:r>
              <a:rPr lang="en-US" dirty="0" smtClean="0">
                <a:solidFill>
                  <a:schemeClr val="bg1">
                    <a:lumMod val="50000"/>
                  </a:schemeClr>
                </a:solidFill>
              </a:rPr>
              <a:t> 20</a:t>
            </a:r>
            <a:endParaRPr lang="en-US" dirty="0">
              <a:solidFill>
                <a:schemeClr val="bg1">
                  <a:lumMod val="50000"/>
                </a:schemeClr>
              </a:solidFill>
            </a:endParaRPr>
          </a:p>
        </p:txBody>
      </p:sp>
      <p:sp>
        <p:nvSpPr>
          <p:cNvPr id="21" name="Title 1"/>
          <p:cNvSpPr txBox="1">
            <a:spLocks/>
          </p:cNvSpPr>
          <p:nvPr/>
        </p:nvSpPr>
        <p:spPr>
          <a:xfrm>
            <a:off x="1269462" y="334537"/>
            <a:ext cx="7832602" cy="6096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000" b="1" cap="all" dirty="0" smtClean="0"/>
              <a:t>Design elements – geometric</a:t>
            </a:r>
            <a:endParaRPr lang="en-US" sz="4000" b="1" cap="all" dirty="0"/>
          </a:p>
        </p:txBody>
      </p:sp>
      <p:grpSp>
        <p:nvGrpSpPr>
          <p:cNvPr id="11" name="Group 10"/>
          <p:cNvGrpSpPr/>
          <p:nvPr/>
        </p:nvGrpSpPr>
        <p:grpSpPr>
          <a:xfrm>
            <a:off x="131081" y="0"/>
            <a:ext cx="1174595" cy="6858000"/>
            <a:chOff x="319668" y="0"/>
            <a:chExt cx="1174595" cy="6858000"/>
          </a:xfrm>
          <a:solidFill>
            <a:schemeClr val="tx1">
              <a:lumMod val="75000"/>
              <a:lumOff val="25000"/>
            </a:schemeClr>
          </a:solidFill>
        </p:grpSpPr>
        <p:sp>
          <p:nvSpPr>
            <p:cNvPr id="13" name="Rectangle 12"/>
            <p:cNvSpPr/>
            <p:nvPr/>
          </p:nvSpPr>
          <p:spPr>
            <a:xfrm>
              <a:off x="319668" y="0"/>
              <a:ext cx="1174595" cy="6858000"/>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4" name="Straight Connector 13"/>
            <p:cNvCxnSpPr/>
            <p:nvPr/>
          </p:nvCxnSpPr>
          <p:spPr>
            <a:xfrm>
              <a:off x="355372"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51498"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90329" y="0"/>
              <a:ext cx="0" cy="6858000"/>
            </a:xfrm>
            <a:prstGeom prst="line">
              <a:avLst/>
            </a:prstGeom>
            <a:grpFill/>
            <a:ln w="63500">
              <a:solidFill>
                <a:srgbClr val="FFFF66"/>
              </a:solidFill>
              <a:prstDash val="dash"/>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6" y="5796728"/>
            <a:ext cx="1514474" cy="10096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337846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3401785118"/>
              </p:ext>
            </p:extLst>
          </p:nvPr>
        </p:nvGraphicFramePr>
        <p:xfrm>
          <a:off x="2126787" y="4948847"/>
          <a:ext cx="3389604" cy="1716310"/>
        </p:xfrm>
        <a:graphic>
          <a:graphicData uri="http://schemas.openxmlformats.org/drawingml/2006/table">
            <a:tbl>
              <a:tblPr/>
              <a:tblGrid>
                <a:gridCol w="1513678"/>
                <a:gridCol w="465748"/>
                <a:gridCol w="582184"/>
                <a:gridCol w="827994"/>
              </a:tblGrid>
              <a:tr h="400042">
                <a:tc gridSpan="4">
                  <a:txBody>
                    <a:bodyPr/>
                    <a:lstStyle/>
                    <a:p>
                      <a:pPr algn="ctr" fontAlgn="ctr"/>
                      <a:r>
                        <a:rPr lang="en-US" sz="1900" b="1" i="0" u="none" strike="noStrike" dirty="0">
                          <a:solidFill>
                            <a:srgbClr val="000000"/>
                          </a:solidFill>
                          <a:effectLst/>
                          <a:latin typeface="Calibri" panose="020F0502020204030204" pitchFamily="34" charset="0"/>
                        </a:rPr>
                        <a:t>Project Hours</a:t>
                      </a:r>
                    </a:p>
                  </a:txBody>
                  <a:tcPr marL="12905" marR="12905" marT="12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58092">
                <a:tc gridSpan="2">
                  <a:txBody>
                    <a:bodyPr/>
                    <a:lstStyle/>
                    <a:p>
                      <a:pPr algn="l" fontAlgn="b"/>
                      <a:r>
                        <a:rPr lang="en-US" sz="1500" b="0" i="0" u="none" strike="noStrike">
                          <a:solidFill>
                            <a:srgbClr val="000000"/>
                          </a:solidFill>
                          <a:effectLst/>
                          <a:latin typeface="Calibri" panose="020F0502020204030204" pitchFamily="34" charset="0"/>
                        </a:rPr>
                        <a:t>Christopher Sobie</a:t>
                      </a:r>
                    </a:p>
                  </a:txBody>
                  <a:tcPr marL="12905" marR="12905" marT="1290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500" b="0" i="0" u="none" strike="noStrike">
                          <a:solidFill>
                            <a:srgbClr val="000000"/>
                          </a:solidFill>
                          <a:effectLst/>
                          <a:latin typeface="Calibri" panose="020F0502020204030204" pitchFamily="34" charset="0"/>
                        </a:rPr>
                        <a:t> </a:t>
                      </a:r>
                    </a:p>
                  </a:txBody>
                  <a:tcPr marL="12905" marR="12905" marT="1290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500" b="0" i="0" u="none" strike="noStrike" dirty="0" smtClean="0">
                          <a:solidFill>
                            <a:srgbClr val="000000"/>
                          </a:solidFill>
                          <a:effectLst/>
                          <a:latin typeface="Calibri" panose="020F0502020204030204" pitchFamily="34" charset="0"/>
                        </a:rPr>
                        <a:t>140</a:t>
                      </a:r>
                      <a:endParaRPr lang="en-US" sz="1500" b="0" i="0" u="none" strike="noStrike" dirty="0">
                        <a:solidFill>
                          <a:srgbClr val="000000"/>
                        </a:solidFill>
                        <a:effectLst/>
                        <a:latin typeface="Calibri" panose="020F0502020204030204" pitchFamily="34" charset="0"/>
                      </a:endParaRPr>
                    </a:p>
                  </a:txBody>
                  <a:tcPr marL="12905" marR="12905" marT="1290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58092">
                <a:tc gridSpan="2">
                  <a:txBody>
                    <a:bodyPr/>
                    <a:lstStyle/>
                    <a:p>
                      <a:pPr algn="l" fontAlgn="b"/>
                      <a:r>
                        <a:rPr lang="en-US" sz="1500" b="0" i="0" u="none" strike="noStrike">
                          <a:solidFill>
                            <a:srgbClr val="000000"/>
                          </a:solidFill>
                          <a:effectLst/>
                          <a:latin typeface="Calibri" panose="020F0502020204030204" pitchFamily="34" charset="0"/>
                        </a:rPr>
                        <a:t>Pierce-Jon Mckelvey</a:t>
                      </a:r>
                    </a:p>
                  </a:txBody>
                  <a:tcPr marL="12905" marR="12905" marT="1290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500" b="0" i="0" u="none" strike="noStrike">
                          <a:solidFill>
                            <a:srgbClr val="000000"/>
                          </a:solidFill>
                          <a:effectLst/>
                          <a:latin typeface="Calibri" panose="020F0502020204030204" pitchFamily="34" charset="0"/>
                        </a:rPr>
                        <a:t> </a:t>
                      </a:r>
                    </a:p>
                  </a:txBody>
                  <a:tcPr marL="12905" marR="12905" marT="1290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500" b="0" i="0" u="none" strike="noStrike">
                          <a:solidFill>
                            <a:srgbClr val="000000"/>
                          </a:solidFill>
                          <a:effectLst/>
                          <a:latin typeface="Calibri" panose="020F0502020204030204" pitchFamily="34" charset="0"/>
                        </a:rPr>
                        <a:t>116</a:t>
                      </a:r>
                    </a:p>
                  </a:txBody>
                  <a:tcPr marL="12905" marR="12905" marT="1290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58092">
                <a:tc gridSpan="2">
                  <a:txBody>
                    <a:bodyPr/>
                    <a:lstStyle/>
                    <a:p>
                      <a:pPr algn="l" fontAlgn="b"/>
                      <a:r>
                        <a:rPr lang="en-US" sz="1500" b="0" i="0" u="none" strike="noStrike">
                          <a:solidFill>
                            <a:srgbClr val="000000"/>
                          </a:solidFill>
                          <a:effectLst/>
                          <a:latin typeface="Calibri" panose="020F0502020204030204" pitchFamily="34" charset="0"/>
                        </a:rPr>
                        <a:t>Yousef Alkandari</a:t>
                      </a:r>
                    </a:p>
                  </a:txBody>
                  <a:tcPr marL="12905" marR="12905" marT="1290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500" b="0" i="0" u="none" strike="noStrike">
                          <a:solidFill>
                            <a:srgbClr val="000000"/>
                          </a:solidFill>
                          <a:effectLst/>
                          <a:latin typeface="Calibri" panose="020F0502020204030204" pitchFamily="34" charset="0"/>
                        </a:rPr>
                        <a:t> </a:t>
                      </a:r>
                    </a:p>
                  </a:txBody>
                  <a:tcPr marL="12905" marR="12905" marT="1290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500" b="0" i="0" u="none" strike="noStrike">
                          <a:solidFill>
                            <a:srgbClr val="000000"/>
                          </a:solidFill>
                          <a:effectLst/>
                          <a:latin typeface="Calibri" panose="020F0502020204030204" pitchFamily="34" charset="0"/>
                        </a:rPr>
                        <a:t>104</a:t>
                      </a:r>
                    </a:p>
                  </a:txBody>
                  <a:tcPr marL="12905" marR="12905" marT="1290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70996">
                <a:tc gridSpan="2">
                  <a:txBody>
                    <a:bodyPr/>
                    <a:lstStyle/>
                    <a:p>
                      <a:pPr algn="l" fontAlgn="b"/>
                      <a:r>
                        <a:rPr lang="en-US" sz="1500" b="0" i="0" u="none" strike="noStrike">
                          <a:solidFill>
                            <a:srgbClr val="000000"/>
                          </a:solidFill>
                          <a:effectLst/>
                          <a:latin typeface="Calibri" panose="020F0502020204030204" pitchFamily="34" charset="0"/>
                        </a:rPr>
                        <a:t>Stephen Hirte</a:t>
                      </a:r>
                    </a:p>
                  </a:txBody>
                  <a:tcPr marL="12905" marR="12905" marT="1290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500" b="0" i="0" u="none" strike="noStrike">
                          <a:solidFill>
                            <a:srgbClr val="000000"/>
                          </a:solidFill>
                          <a:effectLst/>
                          <a:latin typeface="Calibri" panose="020F0502020204030204" pitchFamily="34" charset="0"/>
                        </a:rPr>
                        <a:t> </a:t>
                      </a:r>
                    </a:p>
                  </a:txBody>
                  <a:tcPr marL="12905" marR="12905" marT="1290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500" b="0" i="0" u="none" strike="noStrike" dirty="0" smtClean="0">
                          <a:solidFill>
                            <a:srgbClr val="000000"/>
                          </a:solidFill>
                          <a:effectLst/>
                          <a:latin typeface="Calibri" panose="020F0502020204030204" pitchFamily="34" charset="0"/>
                        </a:rPr>
                        <a:t>140</a:t>
                      </a:r>
                      <a:endParaRPr lang="en-US" sz="1500" b="0" i="0" u="none" strike="noStrike" dirty="0">
                        <a:solidFill>
                          <a:srgbClr val="000000"/>
                        </a:solidFill>
                        <a:effectLst/>
                        <a:latin typeface="Calibri" panose="020F0502020204030204" pitchFamily="34" charset="0"/>
                      </a:endParaRPr>
                    </a:p>
                  </a:txBody>
                  <a:tcPr marL="12905" marR="12905" marT="1290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70996">
                <a:tc>
                  <a:txBody>
                    <a:bodyPr/>
                    <a:lstStyle/>
                    <a:p>
                      <a:pPr algn="l" fontAlgn="b"/>
                      <a:r>
                        <a:rPr lang="en-US" sz="1500" b="1" i="0" u="none" strike="noStrike" dirty="0">
                          <a:solidFill>
                            <a:srgbClr val="000000"/>
                          </a:solidFill>
                          <a:effectLst/>
                          <a:latin typeface="Calibri" panose="020F0502020204030204" pitchFamily="34" charset="0"/>
                        </a:rPr>
                        <a:t>Total hours</a:t>
                      </a:r>
                    </a:p>
                  </a:txBody>
                  <a:tcPr marL="12905" marR="12905" marT="129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500" b="1" i="0" u="none" strike="noStrike">
                          <a:solidFill>
                            <a:srgbClr val="000000"/>
                          </a:solidFill>
                          <a:effectLst/>
                          <a:latin typeface="Calibri" panose="020F0502020204030204" pitchFamily="34" charset="0"/>
                        </a:rPr>
                        <a:t> </a:t>
                      </a:r>
                    </a:p>
                  </a:txBody>
                  <a:tcPr marL="12905" marR="12905" marT="129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500" b="1" i="0" u="none" strike="noStrike">
                          <a:solidFill>
                            <a:srgbClr val="000000"/>
                          </a:solidFill>
                          <a:effectLst/>
                          <a:latin typeface="Calibri" panose="020F0502020204030204" pitchFamily="34" charset="0"/>
                        </a:rPr>
                        <a:t> </a:t>
                      </a:r>
                    </a:p>
                  </a:txBody>
                  <a:tcPr marL="12905" marR="12905" marT="129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500" b="1" i="0" u="none" strike="noStrike" dirty="0" smtClean="0">
                          <a:solidFill>
                            <a:srgbClr val="000000"/>
                          </a:solidFill>
                          <a:effectLst/>
                          <a:latin typeface="Calibri" panose="020F0502020204030204" pitchFamily="34" charset="0"/>
                        </a:rPr>
                        <a:t>500</a:t>
                      </a:r>
                      <a:endParaRPr lang="en-US" sz="1500" b="1" i="0" u="none" strike="noStrike" dirty="0">
                        <a:solidFill>
                          <a:srgbClr val="000000"/>
                        </a:solidFill>
                        <a:effectLst/>
                        <a:latin typeface="Calibri" panose="020F0502020204030204" pitchFamily="34" charset="0"/>
                      </a:endParaRPr>
                    </a:p>
                  </a:txBody>
                  <a:tcPr marL="12905" marR="12905" marT="1290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979"/>
                    </a:solid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771132475"/>
              </p:ext>
            </p:extLst>
          </p:nvPr>
        </p:nvGraphicFramePr>
        <p:xfrm>
          <a:off x="2135047" y="944137"/>
          <a:ext cx="6100552" cy="3944325"/>
        </p:xfrm>
        <a:graphic>
          <a:graphicData uri="http://schemas.openxmlformats.org/drawingml/2006/table">
            <a:tbl>
              <a:tblPr/>
              <a:tblGrid>
                <a:gridCol w="2215767"/>
                <a:gridCol w="920838"/>
                <a:gridCol w="1122271"/>
                <a:gridCol w="920838"/>
                <a:gridCol w="920838"/>
              </a:tblGrid>
              <a:tr h="430290">
                <a:tc gridSpan="5">
                  <a:txBody>
                    <a:bodyPr/>
                    <a:lstStyle/>
                    <a:p>
                      <a:pPr algn="ctr" fontAlgn="ctr"/>
                      <a:r>
                        <a:rPr lang="en-US" sz="2100" b="1" i="0" u="none" strike="noStrike" dirty="0">
                          <a:solidFill>
                            <a:srgbClr val="000000"/>
                          </a:solidFill>
                          <a:effectLst/>
                          <a:latin typeface="Calibri" panose="020F0502020204030204" pitchFamily="34" charset="0"/>
                        </a:rPr>
                        <a:t>Total Project Cost</a:t>
                      </a:r>
                    </a:p>
                  </a:txBody>
                  <a:tcPr marL="14343" marR="14343" marT="143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6860">
                <a:tc>
                  <a:txBody>
                    <a:bodyPr/>
                    <a:lstStyle/>
                    <a:p>
                      <a:pPr algn="ctr" fontAlgn="b"/>
                      <a:r>
                        <a:rPr lang="en-US" sz="1700" b="1" i="0" u="none" strike="noStrike">
                          <a:solidFill>
                            <a:srgbClr val="000000"/>
                          </a:solidFill>
                          <a:effectLst/>
                          <a:latin typeface="Calibri" panose="020F0502020204030204" pitchFamily="34" charset="0"/>
                        </a:rPr>
                        <a:t>Items</a:t>
                      </a:r>
                    </a:p>
                  </a:txBody>
                  <a:tcPr marL="14343" marR="14343" marT="1434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1" i="0" u="none" strike="noStrike">
                          <a:solidFill>
                            <a:srgbClr val="000000"/>
                          </a:solidFill>
                          <a:effectLst/>
                          <a:latin typeface="Calibri" panose="020F0502020204030204" pitchFamily="34" charset="0"/>
                        </a:rPr>
                        <a:t>Units</a:t>
                      </a:r>
                    </a:p>
                  </a:txBody>
                  <a:tcPr marL="14343" marR="14343" marT="1434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1" i="0" u="none" strike="noStrike">
                          <a:solidFill>
                            <a:srgbClr val="000000"/>
                          </a:solidFill>
                          <a:effectLst/>
                          <a:latin typeface="Calibri" panose="020F0502020204030204" pitchFamily="34" charset="0"/>
                        </a:rPr>
                        <a:t>Unit Cost</a:t>
                      </a:r>
                    </a:p>
                  </a:txBody>
                  <a:tcPr marL="14343" marR="14343" marT="1434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1" i="0" u="none" strike="noStrike">
                          <a:solidFill>
                            <a:srgbClr val="000000"/>
                          </a:solidFill>
                          <a:effectLst/>
                          <a:latin typeface="Calibri" panose="020F0502020204030204" pitchFamily="34" charset="0"/>
                        </a:rPr>
                        <a:t>Amount</a:t>
                      </a:r>
                    </a:p>
                  </a:txBody>
                  <a:tcPr marL="14343" marR="14343" marT="1434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1" i="0" u="none" strike="noStrike">
                          <a:solidFill>
                            <a:srgbClr val="000000"/>
                          </a:solidFill>
                          <a:effectLst/>
                          <a:latin typeface="Calibri" panose="020F0502020204030204" pitchFamily="34" charset="0"/>
                        </a:rPr>
                        <a:t>Cost</a:t>
                      </a:r>
                    </a:p>
                  </a:txBody>
                  <a:tcPr marL="14343" marR="14343" marT="1434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6860">
                <a:tc>
                  <a:txBody>
                    <a:bodyPr/>
                    <a:lstStyle/>
                    <a:p>
                      <a:pPr algn="l" fontAlgn="b"/>
                      <a:r>
                        <a:rPr lang="en-US" sz="1700" b="0" i="0" u="none" strike="noStrike">
                          <a:solidFill>
                            <a:srgbClr val="000000"/>
                          </a:solidFill>
                          <a:effectLst/>
                          <a:latin typeface="Calibri" panose="020F0502020204030204" pitchFamily="34" charset="0"/>
                        </a:rPr>
                        <a:t>Parking Striping</a:t>
                      </a:r>
                    </a:p>
                  </a:txBody>
                  <a:tcPr marL="14343" marR="14343" marT="143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LF</a:t>
                      </a:r>
                    </a:p>
                  </a:txBody>
                  <a:tcPr marL="14343" marR="14343" marT="143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$0.70</a:t>
                      </a:r>
                    </a:p>
                  </a:txBody>
                  <a:tcPr marL="14343" marR="14343" marT="143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400</a:t>
                      </a:r>
                    </a:p>
                  </a:txBody>
                  <a:tcPr marL="14343" marR="14343" marT="143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$280</a:t>
                      </a:r>
                    </a:p>
                  </a:txBody>
                  <a:tcPr marL="14343" marR="14343" marT="143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86860">
                <a:tc>
                  <a:txBody>
                    <a:bodyPr/>
                    <a:lstStyle/>
                    <a:p>
                      <a:pPr algn="l" fontAlgn="b"/>
                      <a:r>
                        <a:rPr lang="en-US" sz="1700" b="0" i="0" u="none" strike="noStrike">
                          <a:solidFill>
                            <a:srgbClr val="000000"/>
                          </a:solidFill>
                          <a:effectLst/>
                          <a:latin typeface="Calibri" panose="020F0502020204030204" pitchFamily="34" charset="0"/>
                        </a:rPr>
                        <a:t>Speed Table</a:t>
                      </a:r>
                    </a:p>
                  </a:txBody>
                  <a:tcPr marL="14343" marR="14343" marT="143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EA</a:t>
                      </a:r>
                    </a:p>
                  </a:txBody>
                  <a:tcPr marL="14343" marR="14343" marT="143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$2,500</a:t>
                      </a:r>
                    </a:p>
                  </a:txBody>
                  <a:tcPr marL="14343" marR="14343" marT="143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3</a:t>
                      </a:r>
                    </a:p>
                  </a:txBody>
                  <a:tcPr marL="14343" marR="14343" marT="143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$7,500</a:t>
                      </a:r>
                    </a:p>
                  </a:txBody>
                  <a:tcPr marL="14343" marR="14343" marT="143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86860">
                <a:tc>
                  <a:txBody>
                    <a:bodyPr/>
                    <a:lstStyle/>
                    <a:p>
                      <a:pPr algn="l" fontAlgn="b"/>
                      <a:r>
                        <a:rPr lang="en-US" sz="1700" b="0" i="0" u="none" strike="noStrike">
                          <a:solidFill>
                            <a:srgbClr val="000000"/>
                          </a:solidFill>
                          <a:effectLst/>
                          <a:latin typeface="Calibri" panose="020F0502020204030204" pitchFamily="34" charset="0"/>
                        </a:rPr>
                        <a:t>Boulevard Striping</a:t>
                      </a:r>
                    </a:p>
                  </a:txBody>
                  <a:tcPr marL="14343" marR="14343" marT="143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EA</a:t>
                      </a:r>
                    </a:p>
                  </a:txBody>
                  <a:tcPr marL="14343" marR="14343" marT="143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$350</a:t>
                      </a:r>
                    </a:p>
                  </a:txBody>
                  <a:tcPr marL="14343" marR="14343" marT="143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23</a:t>
                      </a:r>
                    </a:p>
                  </a:txBody>
                  <a:tcPr marL="14343" marR="14343" marT="143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$8,050</a:t>
                      </a:r>
                    </a:p>
                  </a:txBody>
                  <a:tcPr marL="14343" marR="14343" marT="143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86860">
                <a:tc>
                  <a:txBody>
                    <a:bodyPr/>
                    <a:lstStyle/>
                    <a:p>
                      <a:pPr algn="l" fontAlgn="b"/>
                      <a:r>
                        <a:rPr lang="en-US" sz="1700" b="0" i="0" u="none" strike="noStrike">
                          <a:solidFill>
                            <a:srgbClr val="000000"/>
                          </a:solidFill>
                          <a:effectLst/>
                          <a:latin typeface="Calibri" panose="020F0502020204030204" pitchFamily="34" charset="0"/>
                        </a:rPr>
                        <a:t>Thermoplastic</a:t>
                      </a:r>
                    </a:p>
                  </a:txBody>
                  <a:tcPr marL="14343" marR="14343" marT="143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SF</a:t>
                      </a:r>
                    </a:p>
                  </a:txBody>
                  <a:tcPr marL="14343" marR="14343" marT="143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$13</a:t>
                      </a:r>
                    </a:p>
                  </a:txBody>
                  <a:tcPr marL="14343" marR="14343" marT="143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1540</a:t>
                      </a:r>
                    </a:p>
                  </a:txBody>
                  <a:tcPr marL="14343" marR="14343" marT="143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$20,020</a:t>
                      </a:r>
                    </a:p>
                  </a:txBody>
                  <a:tcPr marL="14343" marR="14343" marT="143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86860">
                <a:tc>
                  <a:txBody>
                    <a:bodyPr/>
                    <a:lstStyle/>
                    <a:p>
                      <a:pPr algn="l" fontAlgn="b"/>
                      <a:r>
                        <a:rPr lang="en-US" sz="1700" b="0" i="0" u="none" strike="noStrike">
                          <a:solidFill>
                            <a:srgbClr val="000000"/>
                          </a:solidFill>
                          <a:effectLst/>
                          <a:latin typeface="Calibri" panose="020F0502020204030204" pitchFamily="34" charset="0"/>
                        </a:rPr>
                        <a:t>Boulevard Signage</a:t>
                      </a:r>
                    </a:p>
                  </a:txBody>
                  <a:tcPr marL="14343" marR="14343" marT="143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EA</a:t>
                      </a:r>
                    </a:p>
                  </a:txBody>
                  <a:tcPr marL="14343" marR="14343" marT="143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$200</a:t>
                      </a:r>
                    </a:p>
                  </a:txBody>
                  <a:tcPr marL="14343" marR="14343" marT="143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12</a:t>
                      </a:r>
                    </a:p>
                  </a:txBody>
                  <a:tcPr marL="14343" marR="14343" marT="143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$2,400</a:t>
                      </a:r>
                    </a:p>
                  </a:txBody>
                  <a:tcPr marL="14343" marR="14343" marT="143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86860">
                <a:tc>
                  <a:txBody>
                    <a:bodyPr/>
                    <a:lstStyle/>
                    <a:p>
                      <a:pPr algn="l" fontAlgn="b"/>
                      <a:r>
                        <a:rPr lang="en-US" sz="1700" b="0" i="0" u="none" strike="noStrike">
                          <a:solidFill>
                            <a:srgbClr val="000000"/>
                          </a:solidFill>
                          <a:effectLst/>
                          <a:latin typeface="Calibri" panose="020F0502020204030204" pitchFamily="34" charset="0"/>
                        </a:rPr>
                        <a:t>Advance Signage</a:t>
                      </a:r>
                    </a:p>
                  </a:txBody>
                  <a:tcPr marL="14343" marR="14343" marT="143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EA</a:t>
                      </a:r>
                    </a:p>
                  </a:txBody>
                  <a:tcPr marL="14343" marR="14343" marT="143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$200</a:t>
                      </a:r>
                    </a:p>
                  </a:txBody>
                  <a:tcPr marL="14343" marR="14343" marT="143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12</a:t>
                      </a:r>
                    </a:p>
                  </a:txBody>
                  <a:tcPr marL="14343" marR="14343" marT="143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$2,400</a:t>
                      </a:r>
                    </a:p>
                  </a:txBody>
                  <a:tcPr marL="14343" marR="14343" marT="143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86860">
                <a:tc>
                  <a:txBody>
                    <a:bodyPr/>
                    <a:lstStyle/>
                    <a:p>
                      <a:pPr algn="l" fontAlgn="b"/>
                      <a:r>
                        <a:rPr lang="en-US" sz="1700" b="0" i="0" u="none" strike="noStrike">
                          <a:solidFill>
                            <a:srgbClr val="000000"/>
                          </a:solidFill>
                          <a:effectLst/>
                          <a:latin typeface="Calibri" panose="020F0502020204030204" pitchFamily="34" charset="0"/>
                        </a:rPr>
                        <a:t>Speed Table Signage</a:t>
                      </a:r>
                    </a:p>
                  </a:txBody>
                  <a:tcPr marL="14343" marR="14343" marT="143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EA</a:t>
                      </a:r>
                    </a:p>
                  </a:txBody>
                  <a:tcPr marL="14343" marR="14343" marT="143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$200</a:t>
                      </a:r>
                    </a:p>
                  </a:txBody>
                  <a:tcPr marL="14343" marR="14343" marT="143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6</a:t>
                      </a:r>
                    </a:p>
                  </a:txBody>
                  <a:tcPr marL="14343" marR="14343" marT="143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$1,200</a:t>
                      </a:r>
                    </a:p>
                  </a:txBody>
                  <a:tcPr marL="14343" marR="14343" marT="143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01203">
                <a:tc>
                  <a:txBody>
                    <a:bodyPr/>
                    <a:lstStyle/>
                    <a:p>
                      <a:pPr algn="l" fontAlgn="b"/>
                      <a:r>
                        <a:rPr lang="en-US" sz="1700" b="0" i="0" u="none" strike="noStrike">
                          <a:solidFill>
                            <a:srgbClr val="000000"/>
                          </a:solidFill>
                          <a:effectLst/>
                          <a:latin typeface="Calibri" panose="020F0502020204030204" pitchFamily="34" charset="0"/>
                        </a:rPr>
                        <a:t>R1-1 Signage Reuse</a:t>
                      </a:r>
                    </a:p>
                  </a:txBody>
                  <a:tcPr marL="14343" marR="14343" marT="143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EA</a:t>
                      </a:r>
                    </a:p>
                  </a:txBody>
                  <a:tcPr marL="14343" marR="14343" marT="143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$100</a:t>
                      </a:r>
                    </a:p>
                  </a:txBody>
                  <a:tcPr marL="14343" marR="14343" marT="143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4</a:t>
                      </a:r>
                    </a:p>
                  </a:txBody>
                  <a:tcPr marL="14343" marR="14343" marT="143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Calibri" panose="020F0502020204030204" pitchFamily="34" charset="0"/>
                        </a:rPr>
                        <a:t>$400</a:t>
                      </a:r>
                    </a:p>
                  </a:txBody>
                  <a:tcPr marL="14343" marR="14343" marT="143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01203">
                <a:tc>
                  <a:txBody>
                    <a:bodyPr/>
                    <a:lstStyle/>
                    <a:p>
                      <a:pPr algn="l" fontAlgn="b"/>
                      <a:r>
                        <a:rPr lang="en-US" sz="1700" b="0" i="0" u="none" strike="noStrike">
                          <a:solidFill>
                            <a:srgbClr val="000000"/>
                          </a:solidFill>
                          <a:effectLst/>
                          <a:latin typeface="Calibri" panose="020F0502020204030204" pitchFamily="34" charset="0"/>
                        </a:rPr>
                        <a:t> </a:t>
                      </a:r>
                    </a:p>
                  </a:txBody>
                  <a:tcPr marL="14343" marR="14343" marT="1434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700" b="1" i="0" u="none" strike="noStrike">
                          <a:solidFill>
                            <a:srgbClr val="000000"/>
                          </a:solidFill>
                          <a:effectLst/>
                          <a:latin typeface="Calibri" panose="020F0502020204030204" pitchFamily="34" charset="0"/>
                        </a:rPr>
                        <a:t> </a:t>
                      </a:r>
                    </a:p>
                  </a:txBody>
                  <a:tcPr marL="14343" marR="14343" marT="143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fontAlgn="b"/>
                      <a:r>
                        <a:rPr lang="en-US" sz="1700" b="1" i="0" u="none" strike="noStrike">
                          <a:solidFill>
                            <a:srgbClr val="000000"/>
                          </a:solidFill>
                          <a:effectLst/>
                          <a:latin typeface="Calibri" panose="020F0502020204030204" pitchFamily="34" charset="0"/>
                        </a:rPr>
                        <a:t>Implementation Cost</a:t>
                      </a:r>
                    </a:p>
                  </a:txBody>
                  <a:tcPr marL="14343" marR="14343" marT="1434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b"/>
                      <a:r>
                        <a:rPr lang="en-US" sz="1700" b="1" i="0" u="none" strike="noStrike" dirty="0">
                          <a:solidFill>
                            <a:srgbClr val="000000"/>
                          </a:solidFill>
                          <a:effectLst/>
                          <a:latin typeface="Calibri" panose="020F0502020204030204" pitchFamily="34" charset="0"/>
                        </a:rPr>
                        <a:t>$</a:t>
                      </a:r>
                      <a:r>
                        <a:rPr lang="en-US" sz="1700" b="1" i="0" u="none" strike="noStrike" dirty="0" smtClean="0">
                          <a:solidFill>
                            <a:srgbClr val="000000"/>
                          </a:solidFill>
                          <a:effectLst/>
                          <a:latin typeface="Calibri" panose="020F0502020204030204" pitchFamily="34" charset="0"/>
                        </a:rPr>
                        <a:t>42,000</a:t>
                      </a:r>
                      <a:endParaRPr lang="en-US" sz="1700" b="1" i="0" u="none" strike="noStrike" dirty="0">
                        <a:solidFill>
                          <a:srgbClr val="000000"/>
                        </a:solidFill>
                        <a:effectLst/>
                        <a:latin typeface="Calibri" panose="020F0502020204030204" pitchFamily="34" charset="0"/>
                      </a:endParaRPr>
                    </a:p>
                  </a:txBody>
                  <a:tcPr marL="14343" marR="14343" marT="143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979"/>
                    </a:solidFill>
                  </a:tcPr>
                </a:tc>
              </a:tr>
              <a:tr h="301203">
                <a:tc>
                  <a:txBody>
                    <a:bodyPr/>
                    <a:lstStyle/>
                    <a:p>
                      <a:pPr algn="l" fontAlgn="b"/>
                      <a:r>
                        <a:rPr lang="en-US" sz="1700" b="0" i="0" u="none" strike="noStrike">
                          <a:solidFill>
                            <a:srgbClr val="000000"/>
                          </a:solidFill>
                          <a:effectLst/>
                          <a:latin typeface="Calibri" panose="020F0502020204030204" pitchFamily="34" charset="0"/>
                        </a:rPr>
                        <a:t> </a:t>
                      </a:r>
                    </a:p>
                  </a:txBody>
                  <a:tcPr marL="14343" marR="14343" marT="1434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700" b="0" i="0" u="none" strike="noStrike">
                          <a:solidFill>
                            <a:srgbClr val="000000"/>
                          </a:solidFill>
                          <a:effectLst/>
                          <a:latin typeface="Calibri" panose="020F0502020204030204" pitchFamily="34" charset="0"/>
                        </a:rPr>
                        <a:t> </a:t>
                      </a:r>
                    </a:p>
                  </a:txBody>
                  <a:tcPr marL="14343" marR="14343" marT="143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fontAlgn="b"/>
                      <a:r>
                        <a:rPr lang="en-US" sz="1700" b="1" i="0" u="none" strike="noStrike">
                          <a:solidFill>
                            <a:srgbClr val="000000"/>
                          </a:solidFill>
                          <a:effectLst/>
                          <a:latin typeface="Calibri" panose="020F0502020204030204" pitchFamily="34" charset="0"/>
                        </a:rPr>
                        <a:t>Administrative Cost</a:t>
                      </a:r>
                    </a:p>
                  </a:txBody>
                  <a:tcPr marL="14343" marR="14343" marT="1434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b"/>
                      <a:r>
                        <a:rPr lang="en-US" sz="1700" b="0" i="0" u="none" strike="noStrike" dirty="0">
                          <a:solidFill>
                            <a:srgbClr val="000000"/>
                          </a:solidFill>
                          <a:effectLst/>
                          <a:latin typeface="Calibri" panose="020F0502020204030204" pitchFamily="34" charset="0"/>
                        </a:rPr>
                        <a:t>$</a:t>
                      </a:r>
                      <a:r>
                        <a:rPr lang="en-US" sz="1700" b="0" i="0" u="none" strike="noStrike" dirty="0" smtClean="0">
                          <a:solidFill>
                            <a:srgbClr val="000000"/>
                          </a:solidFill>
                          <a:effectLst/>
                          <a:latin typeface="Calibri" panose="020F0502020204030204" pitchFamily="34" charset="0"/>
                        </a:rPr>
                        <a:t>43,000</a:t>
                      </a:r>
                      <a:endParaRPr lang="en-US" sz="1700" b="0" i="0" u="none" strike="noStrike" dirty="0">
                        <a:solidFill>
                          <a:srgbClr val="000000"/>
                        </a:solidFill>
                        <a:effectLst/>
                        <a:latin typeface="Calibri" panose="020F0502020204030204" pitchFamily="34" charset="0"/>
                      </a:endParaRPr>
                    </a:p>
                  </a:txBody>
                  <a:tcPr marL="14343" marR="14343" marT="143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979"/>
                    </a:solidFill>
                  </a:tcPr>
                </a:tc>
              </a:tr>
              <a:tr h="315546">
                <a:tc>
                  <a:txBody>
                    <a:bodyPr/>
                    <a:lstStyle/>
                    <a:p>
                      <a:pPr algn="l" fontAlgn="b"/>
                      <a:r>
                        <a:rPr lang="en-US" sz="1700" b="0" i="0" u="none" strike="noStrike">
                          <a:solidFill>
                            <a:srgbClr val="000000"/>
                          </a:solidFill>
                          <a:effectLst/>
                          <a:latin typeface="Calibri" panose="020F0502020204030204" pitchFamily="34" charset="0"/>
                        </a:rPr>
                        <a:t> </a:t>
                      </a:r>
                    </a:p>
                  </a:txBody>
                  <a:tcPr marL="14343" marR="14343" marT="1434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700" b="1" i="0" u="none" strike="noStrike">
                          <a:solidFill>
                            <a:srgbClr val="000000"/>
                          </a:solidFill>
                          <a:effectLst/>
                          <a:latin typeface="Calibri" panose="020F0502020204030204" pitchFamily="34" charset="0"/>
                        </a:rPr>
                        <a:t> </a:t>
                      </a:r>
                    </a:p>
                  </a:txBody>
                  <a:tcPr marL="14343" marR="14343" marT="143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fontAlgn="b"/>
                      <a:r>
                        <a:rPr lang="en-US" sz="1700" b="1" i="0" u="none" strike="noStrike" dirty="0">
                          <a:solidFill>
                            <a:srgbClr val="000000"/>
                          </a:solidFill>
                          <a:effectLst/>
                          <a:latin typeface="Calibri" panose="020F0502020204030204" pitchFamily="34" charset="0"/>
                        </a:rPr>
                        <a:t>Grand Total</a:t>
                      </a:r>
                    </a:p>
                  </a:txBody>
                  <a:tcPr marL="14343" marR="14343" marT="1434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b"/>
                      <a:r>
                        <a:rPr lang="en-US" sz="1800" b="1" i="0" u="none" strike="noStrike" dirty="0">
                          <a:solidFill>
                            <a:srgbClr val="000000"/>
                          </a:solidFill>
                          <a:effectLst/>
                          <a:latin typeface="Calibri" panose="020F0502020204030204" pitchFamily="34" charset="0"/>
                        </a:rPr>
                        <a:t>$</a:t>
                      </a:r>
                      <a:r>
                        <a:rPr lang="en-US" sz="1800" b="1" i="0" u="none" strike="noStrike" dirty="0" smtClean="0">
                          <a:solidFill>
                            <a:srgbClr val="000000"/>
                          </a:solidFill>
                          <a:effectLst/>
                          <a:latin typeface="Calibri" panose="020F0502020204030204" pitchFamily="34" charset="0"/>
                        </a:rPr>
                        <a:t>85,000</a:t>
                      </a:r>
                      <a:endParaRPr lang="en-US" sz="1800" b="1" i="0" u="none" strike="noStrike" dirty="0">
                        <a:solidFill>
                          <a:srgbClr val="000000"/>
                        </a:solidFill>
                        <a:effectLst/>
                        <a:latin typeface="Calibri" panose="020F0502020204030204" pitchFamily="34" charset="0"/>
                      </a:endParaRPr>
                    </a:p>
                  </a:txBody>
                  <a:tcPr marL="14343" marR="14343" marT="143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979"/>
                    </a:solidFill>
                  </a:tcPr>
                </a:tc>
              </a:tr>
            </a:tbl>
          </a:graphicData>
        </a:graphic>
      </p:graphicFrame>
      <p:sp>
        <p:nvSpPr>
          <p:cNvPr id="28" name="Subtitle 2"/>
          <p:cNvSpPr>
            <a:spLocks noGrp="1"/>
          </p:cNvSpPr>
          <p:nvPr>
            <p:ph type="subTitle" idx="1"/>
          </p:nvPr>
        </p:nvSpPr>
        <p:spPr>
          <a:xfrm>
            <a:off x="5709094" y="5037974"/>
            <a:ext cx="3016894" cy="1273853"/>
          </a:xfrm>
          <a:ln>
            <a:noFill/>
          </a:ln>
        </p:spPr>
        <p:txBody>
          <a:bodyPr>
            <a:noAutofit/>
          </a:bodyPr>
          <a:lstStyle/>
          <a:p>
            <a:pPr algn="l"/>
            <a:r>
              <a:rPr lang="en-US" sz="2100" dirty="0" smtClean="0"/>
              <a:t>*Costs of implementation </a:t>
            </a:r>
            <a:r>
              <a:rPr lang="en-US" sz="2100" dirty="0" smtClean="0">
                <a:solidFill>
                  <a:srgbClr val="DBDDE1"/>
                </a:solidFill>
              </a:rPr>
              <a:t>_</a:t>
            </a:r>
            <a:r>
              <a:rPr lang="en-US" sz="2100" dirty="0" smtClean="0"/>
              <a:t>includes materials, </a:t>
            </a:r>
            <a:r>
              <a:rPr lang="en-US" sz="2100" dirty="0" smtClean="0">
                <a:solidFill>
                  <a:srgbClr val="DBDDE1"/>
                </a:solidFill>
              </a:rPr>
              <a:t>_</a:t>
            </a:r>
            <a:r>
              <a:rPr lang="en-US" sz="2100" dirty="0" smtClean="0"/>
              <a:t>installations, and man </a:t>
            </a:r>
            <a:r>
              <a:rPr lang="en-US" sz="2100" dirty="0" smtClean="0">
                <a:solidFill>
                  <a:srgbClr val="DBDDE1"/>
                </a:solidFill>
              </a:rPr>
              <a:t>_</a:t>
            </a:r>
            <a:r>
              <a:rPr lang="en-US" sz="2100" dirty="0" smtClean="0"/>
              <a:t>hours.</a:t>
            </a:r>
          </a:p>
        </p:txBody>
      </p:sp>
      <p:sp>
        <p:nvSpPr>
          <p:cNvPr id="31" name="TextBox 30"/>
          <p:cNvSpPr txBox="1"/>
          <p:nvPr/>
        </p:nvSpPr>
        <p:spPr>
          <a:xfrm>
            <a:off x="7741920" y="60259"/>
            <a:ext cx="1360144" cy="369332"/>
          </a:xfrm>
          <a:prstGeom prst="rect">
            <a:avLst/>
          </a:prstGeom>
          <a:noFill/>
        </p:spPr>
        <p:txBody>
          <a:bodyPr wrap="square" rtlCol="0">
            <a:spAutoFit/>
          </a:bodyPr>
          <a:lstStyle/>
          <a:p>
            <a:r>
              <a:rPr lang="en-US" dirty="0" err="1" smtClean="0">
                <a:solidFill>
                  <a:schemeClr val="bg1">
                    <a:lumMod val="50000"/>
                  </a:schemeClr>
                </a:solidFill>
              </a:rPr>
              <a:t>Alkandari</a:t>
            </a:r>
            <a:r>
              <a:rPr lang="en-US" dirty="0" smtClean="0">
                <a:solidFill>
                  <a:schemeClr val="bg1">
                    <a:lumMod val="50000"/>
                  </a:schemeClr>
                </a:solidFill>
              </a:rPr>
              <a:t> 21</a:t>
            </a:r>
            <a:endParaRPr lang="en-US" dirty="0">
              <a:solidFill>
                <a:schemeClr val="bg1">
                  <a:lumMod val="50000"/>
                </a:schemeClr>
              </a:solidFill>
            </a:endParaRPr>
          </a:p>
        </p:txBody>
      </p:sp>
      <p:sp>
        <p:nvSpPr>
          <p:cNvPr id="21" name="Title 1"/>
          <p:cNvSpPr txBox="1">
            <a:spLocks/>
          </p:cNvSpPr>
          <p:nvPr/>
        </p:nvSpPr>
        <p:spPr>
          <a:xfrm>
            <a:off x="1269462" y="334537"/>
            <a:ext cx="7832602" cy="6096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000" b="1" cap="all" dirty="0" smtClean="0"/>
              <a:t>Project hours and costs</a:t>
            </a:r>
            <a:endParaRPr lang="en-US" sz="4000" b="1" cap="all" dirty="0"/>
          </a:p>
        </p:txBody>
      </p:sp>
      <p:grpSp>
        <p:nvGrpSpPr>
          <p:cNvPr id="12" name="Group 11"/>
          <p:cNvGrpSpPr/>
          <p:nvPr/>
        </p:nvGrpSpPr>
        <p:grpSpPr>
          <a:xfrm>
            <a:off x="131081" y="0"/>
            <a:ext cx="1174595" cy="6858000"/>
            <a:chOff x="319668" y="0"/>
            <a:chExt cx="1174595" cy="6858000"/>
          </a:xfrm>
          <a:solidFill>
            <a:schemeClr val="tx1">
              <a:lumMod val="75000"/>
              <a:lumOff val="25000"/>
            </a:schemeClr>
          </a:solidFill>
        </p:grpSpPr>
        <p:sp>
          <p:nvSpPr>
            <p:cNvPr id="13" name="Rectangle 12"/>
            <p:cNvSpPr/>
            <p:nvPr/>
          </p:nvSpPr>
          <p:spPr>
            <a:xfrm>
              <a:off x="319668" y="0"/>
              <a:ext cx="1174595" cy="6858000"/>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4" name="Straight Connector 13"/>
            <p:cNvCxnSpPr/>
            <p:nvPr/>
          </p:nvCxnSpPr>
          <p:spPr>
            <a:xfrm>
              <a:off x="355372"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51498"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90329" y="0"/>
              <a:ext cx="0" cy="6858000"/>
            </a:xfrm>
            <a:prstGeom prst="line">
              <a:avLst/>
            </a:prstGeom>
            <a:grpFill/>
            <a:ln w="63500">
              <a:solidFill>
                <a:srgbClr val="FFFF66"/>
              </a:solidFill>
              <a:prstDash val="dash"/>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6" y="5796728"/>
            <a:ext cx="1514474" cy="10096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237549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1485436" y="1103586"/>
            <a:ext cx="7336570" cy="5360275"/>
          </a:xfrm>
        </p:spPr>
        <p:txBody>
          <a:bodyPr>
            <a:noAutofit/>
          </a:bodyPr>
          <a:lstStyle/>
          <a:p>
            <a:pPr marL="285750" indent="-285750" algn="l">
              <a:buFont typeface="Arial" panose="020B0604020202020204" pitchFamily="34" charset="0"/>
              <a:buChar char="•"/>
            </a:pPr>
            <a:r>
              <a:rPr lang="en-US" sz="2800" b="1" dirty="0" smtClean="0"/>
              <a:t>Economic</a:t>
            </a:r>
          </a:p>
          <a:p>
            <a:pPr marL="628650" lvl="1" indent="-285750" algn="l">
              <a:buFont typeface="Arial" panose="020B0604020202020204" pitchFamily="34" charset="0"/>
              <a:buChar char="•"/>
            </a:pPr>
            <a:r>
              <a:rPr lang="en-US" sz="2100" dirty="0" smtClean="0"/>
              <a:t>Less pavement rehabilitation</a:t>
            </a:r>
          </a:p>
          <a:p>
            <a:pPr marL="285750" indent="-285750" algn="l">
              <a:buFont typeface="Arial" panose="020B0604020202020204" pitchFamily="34" charset="0"/>
              <a:buChar char="•"/>
            </a:pPr>
            <a:r>
              <a:rPr lang="en-US" sz="2800" b="1" dirty="0" smtClean="0"/>
              <a:t>Societal and Cultural</a:t>
            </a:r>
          </a:p>
          <a:p>
            <a:pPr marL="628650" lvl="1" indent="-285750" algn="l">
              <a:buFont typeface="Arial" panose="020B0604020202020204" pitchFamily="34" charset="0"/>
              <a:buChar char="•"/>
            </a:pPr>
            <a:r>
              <a:rPr lang="en-US" sz="2100" dirty="0" smtClean="0"/>
              <a:t>Increased in local cyclists</a:t>
            </a:r>
          </a:p>
          <a:p>
            <a:pPr marL="628650" lvl="1" indent="-285750" algn="l">
              <a:buFont typeface="Arial" panose="020B0604020202020204" pitchFamily="34" charset="0"/>
              <a:buChar char="•"/>
            </a:pPr>
            <a:r>
              <a:rPr lang="en-US" sz="2100" dirty="0" smtClean="0"/>
              <a:t>Aesthetics and community</a:t>
            </a:r>
          </a:p>
          <a:p>
            <a:pPr marL="285750" indent="-285750" algn="l">
              <a:buFont typeface="Arial" panose="020B0604020202020204" pitchFamily="34" charset="0"/>
              <a:buChar char="•"/>
            </a:pPr>
            <a:r>
              <a:rPr lang="en-US" sz="2800" b="1" dirty="0" smtClean="0"/>
              <a:t>Environmental</a:t>
            </a:r>
          </a:p>
          <a:p>
            <a:pPr marL="628650" lvl="1" indent="-285750" algn="l">
              <a:buFont typeface="Arial" panose="020B0604020202020204" pitchFamily="34" charset="0"/>
              <a:buChar char="•"/>
            </a:pPr>
            <a:r>
              <a:rPr lang="en-US" sz="2100" dirty="0" smtClean="0"/>
              <a:t>Fewer greenhouse gas emissions</a:t>
            </a:r>
          </a:p>
          <a:p>
            <a:pPr marL="285750" indent="-285750" algn="l">
              <a:buFont typeface="Arial" panose="020B0604020202020204" pitchFamily="34" charset="0"/>
              <a:buChar char="•"/>
            </a:pPr>
            <a:r>
              <a:rPr lang="en-US" sz="2800" b="1" dirty="0" smtClean="0"/>
              <a:t>Health</a:t>
            </a:r>
          </a:p>
          <a:p>
            <a:pPr marL="628650" lvl="1" indent="-285750" algn="l">
              <a:buFont typeface="Arial" panose="020B0604020202020204" pitchFamily="34" charset="0"/>
              <a:buChar char="•"/>
            </a:pPr>
            <a:r>
              <a:rPr lang="en-US" sz="2100" dirty="0"/>
              <a:t>Biking is good </a:t>
            </a:r>
            <a:r>
              <a:rPr lang="en-US" sz="2100" dirty="0" smtClean="0"/>
              <a:t>exercise </a:t>
            </a:r>
          </a:p>
          <a:p>
            <a:pPr marL="628650" lvl="1" indent="-285750" algn="l">
              <a:buFont typeface="Arial" panose="020B0604020202020204" pitchFamily="34" charset="0"/>
              <a:buChar char="•"/>
            </a:pPr>
            <a:r>
              <a:rPr lang="en-US" sz="2100" dirty="0" smtClean="0"/>
              <a:t>Promotes a healthier community</a:t>
            </a:r>
          </a:p>
          <a:p>
            <a:pPr marL="285750" indent="-285750" algn="l">
              <a:buFont typeface="Arial" panose="020B0604020202020204" pitchFamily="34" charset="0"/>
              <a:buChar char="•"/>
            </a:pPr>
            <a:r>
              <a:rPr lang="en-US" sz="2800" b="1" dirty="0" smtClean="0"/>
              <a:t>Global</a:t>
            </a:r>
          </a:p>
          <a:p>
            <a:pPr marL="628650" lvl="1" indent="-285750" algn="l">
              <a:buFont typeface="Arial" panose="020B0604020202020204" pitchFamily="34" charset="0"/>
              <a:buChar char="•"/>
            </a:pPr>
            <a:r>
              <a:rPr lang="en-US" sz="2100" dirty="0" smtClean="0"/>
              <a:t>Paves the way for future bike boulevards nationally and internationally</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1829" y="1218416"/>
            <a:ext cx="3047559" cy="2476142"/>
          </a:xfrm>
          <a:prstGeom prst="rect">
            <a:avLst/>
          </a:prstGeom>
        </p:spPr>
      </p:pic>
      <p:sp>
        <p:nvSpPr>
          <p:cNvPr id="18" name="TextBox 17"/>
          <p:cNvSpPr txBox="1"/>
          <p:nvPr/>
        </p:nvSpPr>
        <p:spPr>
          <a:xfrm>
            <a:off x="7741920" y="60259"/>
            <a:ext cx="1360144" cy="369332"/>
          </a:xfrm>
          <a:prstGeom prst="rect">
            <a:avLst/>
          </a:prstGeom>
          <a:noFill/>
        </p:spPr>
        <p:txBody>
          <a:bodyPr wrap="square" rtlCol="0">
            <a:spAutoFit/>
          </a:bodyPr>
          <a:lstStyle/>
          <a:p>
            <a:r>
              <a:rPr lang="en-US" dirty="0" err="1" smtClean="0">
                <a:solidFill>
                  <a:schemeClr val="bg1">
                    <a:lumMod val="50000"/>
                  </a:schemeClr>
                </a:solidFill>
              </a:rPr>
              <a:t>Alkandari</a:t>
            </a:r>
            <a:r>
              <a:rPr lang="en-US" dirty="0" smtClean="0">
                <a:solidFill>
                  <a:schemeClr val="bg1">
                    <a:lumMod val="50000"/>
                  </a:schemeClr>
                </a:solidFill>
              </a:rPr>
              <a:t> 22</a:t>
            </a:r>
            <a:endParaRPr lang="en-US" dirty="0">
              <a:solidFill>
                <a:schemeClr val="bg1">
                  <a:lumMod val="50000"/>
                </a:schemeClr>
              </a:solidFill>
            </a:endParaRPr>
          </a:p>
        </p:txBody>
      </p:sp>
      <p:sp>
        <p:nvSpPr>
          <p:cNvPr id="17" name="TextBox 16"/>
          <p:cNvSpPr txBox="1"/>
          <p:nvPr/>
        </p:nvSpPr>
        <p:spPr>
          <a:xfrm>
            <a:off x="5913123" y="3678583"/>
            <a:ext cx="3125937" cy="261610"/>
          </a:xfrm>
          <a:prstGeom prst="rect">
            <a:avLst/>
          </a:prstGeom>
          <a:noFill/>
        </p:spPr>
        <p:txBody>
          <a:bodyPr wrap="square" rtlCol="0">
            <a:spAutoFit/>
          </a:bodyPr>
          <a:lstStyle/>
          <a:p>
            <a:r>
              <a:rPr lang="en-US" sz="1100" b="1" dirty="0" smtClean="0"/>
              <a:t>Cyclists of all levels enjoying bicycle boulevard [7]</a:t>
            </a:r>
            <a:endParaRPr lang="en-US" sz="1200" b="1" dirty="0"/>
          </a:p>
        </p:txBody>
      </p:sp>
      <p:sp>
        <p:nvSpPr>
          <p:cNvPr id="24" name="Title 1"/>
          <p:cNvSpPr txBox="1">
            <a:spLocks/>
          </p:cNvSpPr>
          <p:nvPr/>
        </p:nvSpPr>
        <p:spPr>
          <a:xfrm>
            <a:off x="1269462" y="334537"/>
            <a:ext cx="7832602" cy="6096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000" b="1" cap="all" dirty="0" smtClean="0"/>
              <a:t>Broader impacts of design</a:t>
            </a:r>
            <a:endParaRPr lang="en-US" sz="4000" b="1" cap="all" dirty="0"/>
          </a:p>
        </p:txBody>
      </p:sp>
      <p:grpSp>
        <p:nvGrpSpPr>
          <p:cNvPr id="13" name="Group 12"/>
          <p:cNvGrpSpPr/>
          <p:nvPr/>
        </p:nvGrpSpPr>
        <p:grpSpPr>
          <a:xfrm>
            <a:off x="131081" y="0"/>
            <a:ext cx="1174595" cy="6858000"/>
            <a:chOff x="319668" y="0"/>
            <a:chExt cx="1174595" cy="6858000"/>
          </a:xfrm>
          <a:solidFill>
            <a:schemeClr val="tx1">
              <a:lumMod val="75000"/>
              <a:lumOff val="25000"/>
            </a:schemeClr>
          </a:solidFill>
        </p:grpSpPr>
        <p:sp>
          <p:nvSpPr>
            <p:cNvPr id="14" name="Rectangle 13"/>
            <p:cNvSpPr/>
            <p:nvPr/>
          </p:nvSpPr>
          <p:spPr>
            <a:xfrm>
              <a:off x="319668" y="0"/>
              <a:ext cx="1174595" cy="6858000"/>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5" name="Straight Connector 14"/>
            <p:cNvCxnSpPr/>
            <p:nvPr/>
          </p:nvCxnSpPr>
          <p:spPr>
            <a:xfrm>
              <a:off x="355372"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51498"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90329" y="0"/>
              <a:ext cx="0" cy="6858000"/>
            </a:xfrm>
            <a:prstGeom prst="line">
              <a:avLst/>
            </a:prstGeom>
            <a:grpFill/>
            <a:ln w="63500">
              <a:solidFill>
                <a:srgbClr val="FFFF66"/>
              </a:solidFill>
              <a:prstDash val="dash"/>
            </a:ln>
          </p:spPr>
          <p:style>
            <a:lnRef idx="1">
              <a:schemeClr val="accent1"/>
            </a:lnRef>
            <a:fillRef idx="0">
              <a:schemeClr val="accent1"/>
            </a:fillRef>
            <a:effectRef idx="0">
              <a:schemeClr val="accent1"/>
            </a:effectRef>
            <a:fontRef idx="minor">
              <a:schemeClr val="tx1"/>
            </a:fontRef>
          </p:style>
        </p:cxnSp>
      </p:gr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6" y="5796728"/>
            <a:ext cx="1514474" cy="10096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312223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p:cNvSpPr txBox="1">
            <a:spLocks/>
          </p:cNvSpPr>
          <p:nvPr/>
        </p:nvSpPr>
        <p:spPr>
          <a:xfrm>
            <a:off x="1548524" y="1049380"/>
            <a:ext cx="7553540" cy="252669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800" dirty="0" smtClean="0"/>
              <a:t>Martin </a:t>
            </a:r>
            <a:r>
              <a:rPr lang="en-US" sz="2800" dirty="0" err="1" smtClean="0"/>
              <a:t>Ince</a:t>
            </a:r>
            <a:r>
              <a:rPr lang="en-US" sz="2800" dirty="0" smtClean="0"/>
              <a:t>, City of Flagstaff Multimodal Planer</a:t>
            </a:r>
          </a:p>
          <a:p>
            <a:pPr marL="285750" indent="-285750" algn="l">
              <a:buFont typeface="Arial" panose="020B0604020202020204" pitchFamily="34" charset="0"/>
              <a:buChar char="•"/>
            </a:pPr>
            <a:r>
              <a:rPr lang="en-US" sz="2800" dirty="0" smtClean="0"/>
              <a:t>Jeff Bauman, City of Flagstaff Traffic Engineer</a:t>
            </a:r>
          </a:p>
          <a:p>
            <a:pPr marL="285750" indent="-285750" algn="l">
              <a:buFont typeface="Arial" panose="020B0604020202020204" pitchFamily="34" charset="0"/>
              <a:buChar char="•"/>
            </a:pPr>
            <a:r>
              <a:rPr lang="en-US" sz="2800" dirty="0" smtClean="0"/>
              <a:t>Logan Couch, City of Flagstaff Traffic Intern</a:t>
            </a:r>
          </a:p>
          <a:p>
            <a:pPr marL="285750" indent="-285750" algn="l">
              <a:buFont typeface="Arial" panose="020B0604020202020204" pitchFamily="34" charset="0"/>
              <a:buChar char="•"/>
            </a:pPr>
            <a:r>
              <a:rPr lang="en-US" sz="2800" dirty="0"/>
              <a:t>John Koch, Ennis-Flint Traffic </a:t>
            </a:r>
            <a:r>
              <a:rPr lang="en-US" sz="2800" dirty="0" smtClean="0"/>
              <a:t>Patterns</a:t>
            </a:r>
          </a:p>
          <a:p>
            <a:pPr marL="285750" indent="-285750" algn="l">
              <a:buFont typeface="Arial" panose="020B0604020202020204" pitchFamily="34" charset="0"/>
              <a:buChar char="•"/>
            </a:pPr>
            <a:r>
              <a:rPr lang="en-US" sz="2800" dirty="0" smtClean="0"/>
              <a:t>National Association of City Transportation Officials</a:t>
            </a:r>
          </a:p>
        </p:txBody>
      </p:sp>
      <p:sp>
        <p:nvSpPr>
          <p:cNvPr id="17" name="TextBox 16"/>
          <p:cNvSpPr txBox="1"/>
          <p:nvPr/>
        </p:nvSpPr>
        <p:spPr>
          <a:xfrm>
            <a:off x="7741920" y="60259"/>
            <a:ext cx="1360144" cy="369332"/>
          </a:xfrm>
          <a:prstGeom prst="rect">
            <a:avLst/>
          </a:prstGeom>
          <a:noFill/>
        </p:spPr>
        <p:txBody>
          <a:bodyPr wrap="square" rtlCol="0">
            <a:spAutoFit/>
          </a:bodyPr>
          <a:lstStyle/>
          <a:p>
            <a:r>
              <a:rPr lang="en-US" dirty="0" err="1" smtClean="0">
                <a:solidFill>
                  <a:schemeClr val="bg1">
                    <a:lumMod val="50000"/>
                  </a:schemeClr>
                </a:solidFill>
              </a:rPr>
              <a:t>Alkandari</a:t>
            </a:r>
            <a:r>
              <a:rPr lang="en-US" dirty="0" smtClean="0">
                <a:solidFill>
                  <a:schemeClr val="bg1">
                    <a:lumMod val="50000"/>
                  </a:schemeClr>
                </a:solidFill>
              </a:rPr>
              <a:t> 23</a:t>
            </a:r>
            <a:endParaRPr lang="en-US" dirty="0">
              <a:solidFill>
                <a:schemeClr val="bg1">
                  <a:lumMod val="50000"/>
                </a:schemeClr>
              </a:solidFill>
            </a:endParaRPr>
          </a:p>
        </p:txBody>
      </p:sp>
      <p:sp>
        <p:nvSpPr>
          <p:cNvPr id="19" name="Title 1"/>
          <p:cNvSpPr txBox="1">
            <a:spLocks/>
          </p:cNvSpPr>
          <p:nvPr/>
        </p:nvSpPr>
        <p:spPr>
          <a:xfrm>
            <a:off x="1269462" y="334537"/>
            <a:ext cx="7832602" cy="6096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000" b="1" cap="all" dirty="0" smtClean="0"/>
              <a:t>acknowledgments</a:t>
            </a:r>
            <a:endParaRPr lang="en-US" sz="4000" b="1" cap="all" dirty="0"/>
          </a:p>
        </p:txBody>
      </p:sp>
      <p:grpSp>
        <p:nvGrpSpPr>
          <p:cNvPr id="12" name="Group 11"/>
          <p:cNvGrpSpPr/>
          <p:nvPr/>
        </p:nvGrpSpPr>
        <p:grpSpPr>
          <a:xfrm>
            <a:off x="131081" y="0"/>
            <a:ext cx="1174595" cy="6858000"/>
            <a:chOff x="319668" y="0"/>
            <a:chExt cx="1174595" cy="6858000"/>
          </a:xfrm>
          <a:solidFill>
            <a:schemeClr val="tx1">
              <a:lumMod val="75000"/>
              <a:lumOff val="25000"/>
            </a:schemeClr>
          </a:solidFill>
        </p:grpSpPr>
        <p:sp>
          <p:nvSpPr>
            <p:cNvPr id="16" name="Rectangle 15"/>
            <p:cNvSpPr/>
            <p:nvPr/>
          </p:nvSpPr>
          <p:spPr>
            <a:xfrm>
              <a:off x="319668" y="0"/>
              <a:ext cx="1174595" cy="6858000"/>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0" name="Straight Connector 19"/>
            <p:cNvCxnSpPr/>
            <p:nvPr/>
          </p:nvCxnSpPr>
          <p:spPr>
            <a:xfrm>
              <a:off x="355372"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451498"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90329" y="0"/>
              <a:ext cx="0" cy="6858000"/>
            </a:xfrm>
            <a:prstGeom prst="line">
              <a:avLst/>
            </a:prstGeom>
            <a:grpFill/>
            <a:ln w="63500">
              <a:solidFill>
                <a:srgbClr val="FFFF66"/>
              </a:solidFill>
              <a:prstDash val="dash"/>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6" y="5796728"/>
            <a:ext cx="1514474" cy="10096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6294717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1548524" y="1137709"/>
            <a:ext cx="7429964" cy="3995008"/>
          </a:xfrm>
        </p:spPr>
        <p:txBody>
          <a:bodyPr>
            <a:noAutofit/>
          </a:bodyPr>
          <a:lstStyle/>
          <a:p>
            <a:pPr algn="l"/>
            <a:r>
              <a:rPr lang="en-US" sz="1600" dirty="0" smtClean="0"/>
              <a:t>[1] Photo Credit: Katherine Dean</a:t>
            </a:r>
          </a:p>
          <a:p>
            <a:pPr algn="l"/>
            <a:r>
              <a:rPr lang="en-US" sz="1600" dirty="0" smtClean="0"/>
              <a:t>[2] "Review</a:t>
            </a:r>
            <a:r>
              <a:rPr lang="en-US" sz="1600" dirty="0"/>
              <a:t>: Wisconsin's First Bicycle Boulevard." </a:t>
            </a:r>
            <a:r>
              <a:rPr lang="en-US" sz="1600" i="1" dirty="0"/>
              <a:t>Over the Bars in Wisconsin</a:t>
            </a:r>
            <a:r>
              <a:rPr lang="en-US" sz="1600" dirty="0"/>
              <a:t>. </a:t>
            </a:r>
            <a:r>
              <a:rPr lang="en-US" sz="1600" dirty="0" err="1"/>
              <a:t>N.p</a:t>
            </a:r>
            <a:r>
              <a:rPr lang="en-US" sz="1600" dirty="0"/>
              <a:t>., 02 Sept. 2010. </a:t>
            </a:r>
            <a:r>
              <a:rPr lang="en-US" sz="1600" dirty="0" smtClean="0"/>
              <a:t>Web</a:t>
            </a:r>
            <a:r>
              <a:rPr lang="en-US" sz="1600" dirty="0"/>
              <a:t>. 10 Mar. 2015.</a:t>
            </a:r>
          </a:p>
          <a:p>
            <a:pPr algn="l"/>
            <a:r>
              <a:rPr lang="en-US" sz="1600" dirty="0" smtClean="0"/>
              <a:t>[3] Google </a:t>
            </a:r>
            <a:r>
              <a:rPr lang="en-US" sz="1600" dirty="0"/>
              <a:t>Earth Pro (2011), Version 6.1 (Software), Available </a:t>
            </a:r>
            <a:r>
              <a:rPr lang="en-US" sz="1600" dirty="0" smtClean="0"/>
              <a:t>from 	http</a:t>
            </a:r>
            <a:r>
              <a:rPr lang="en-US" sz="1600" dirty="0"/>
              <a:t>://www.google.com/enterprise/earthmaps/earthpro.html</a:t>
            </a:r>
          </a:p>
          <a:p>
            <a:pPr algn="l"/>
            <a:r>
              <a:rPr lang="en-US" sz="1600" dirty="0" smtClean="0"/>
              <a:t>[4] Photo Credit: Christopher Sobie</a:t>
            </a:r>
          </a:p>
          <a:p>
            <a:pPr algn="l"/>
            <a:r>
              <a:rPr lang="en-US" sz="1600" dirty="0" smtClean="0"/>
              <a:t>[5] Plan provided by Martin </a:t>
            </a:r>
            <a:r>
              <a:rPr lang="en-US" sz="1600" dirty="0" err="1" smtClean="0"/>
              <a:t>Ince</a:t>
            </a:r>
            <a:r>
              <a:rPr lang="en-US" sz="1600" dirty="0" smtClean="0"/>
              <a:t>, City of Flagstaff Multimodal Planner</a:t>
            </a:r>
          </a:p>
          <a:p>
            <a:pPr algn="l"/>
            <a:r>
              <a:rPr lang="en-US" sz="1600" dirty="0" smtClean="0"/>
              <a:t>[6] </a:t>
            </a:r>
            <a:r>
              <a:rPr lang="en-US" sz="1600" dirty="0"/>
              <a:t>Welcome to an Engaged Community. (</a:t>
            </a:r>
            <a:r>
              <a:rPr lang="en-US" sz="1600" dirty="0" err="1"/>
              <a:t>n.d.</a:t>
            </a:r>
            <a:r>
              <a:rPr lang="en-US" sz="1600" dirty="0"/>
              <a:t>). Retrieved September 18, 2014, from </a:t>
            </a:r>
            <a:r>
              <a:rPr lang="en-US" sz="1600" dirty="0">
                <a:hlinkClick r:id="rId3"/>
              </a:rPr>
              <a:t>https://</a:t>
            </a:r>
            <a:r>
              <a:rPr lang="en-US" sz="1600" dirty="0" smtClean="0">
                <a:hlinkClick r:id="rId3"/>
              </a:rPr>
              <a:t>az-</a:t>
            </a:r>
            <a:r>
              <a:rPr lang="en-US" sz="1600" dirty="0" smtClean="0"/>
              <a:t>	flagstaff3.civicplus.com/</a:t>
            </a:r>
            <a:r>
              <a:rPr lang="en-US" sz="1600" dirty="0" err="1" smtClean="0"/>
              <a:t>index.aspx?nid</a:t>
            </a:r>
            <a:r>
              <a:rPr lang="en-US" sz="1600" dirty="0" smtClean="0"/>
              <a:t>=1379</a:t>
            </a:r>
            <a:endParaRPr lang="en-US" sz="1600" dirty="0"/>
          </a:p>
          <a:p>
            <a:pPr algn="l"/>
            <a:r>
              <a:rPr lang="en-US" sz="1600" dirty="0" smtClean="0"/>
              <a:t>[7] </a:t>
            </a:r>
            <a:r>
              <a:rPr lang="en-US" sz="1600" dirty="0"/>
              <a:t>"First Signs of the New Milton Ave. Bike Boulevard!!" </a:t>
            </a:r>
            <a:r>
              <a:rPr lang="en-US" sz="1600" dirty="0" smtClean="0"/>
              <a:t>ColumbusUnderground.com</a:t>
            </a:r>
            <a:r>
              <a:rPr lang="en-US" sz="1600" dirty="0"/>
              <a:t>. </a:t>
            </a:r>
            <a:r>
              <a:rPr lang="en-US" sz="1600" dirty="0" err="1"/>
              <a:t>N.p</a:t>
            </a:r>
            <a:r>
              <a:rPr lang="en-US" sz="1600" dirty="0"/>
              <a:t>., 03 Oct. 2008. Web. 10 Mar. 2015.</a:t>
            </a:r>
          </a:p>
          <a:p>
            <a:pPr algn="l"/>
            <a:r>
              <a:rPr lang="en-US" sz="1600" dirty="0" smtClean="0"/>
              <a:t>[8] AutoCAD </a:t>
            </a:r>
            <a:r>
              <a:rPr lang="en-US" sz="1600" dirty="0"/>
              <a:t>Civil 3D. </a:t>
            </a:r>
            <a:r>
              <a:rPr lang="en-US" sz="1600" dirty="0" err="1"/>
              <a:t>Vers</a:t>
            </a:r>
            <a:r>
              <a:rPr lang="en-US" sz="1600" dirty="0"/>
              <a:t>. J.104.0.0. USA: Autodesk, 2014 </a:t>
            </a:r>
            <a:r>
              <a:rPr lang="en-US" sz="1600" dirty="0" smtClean="0"/>
              <a:t>Project costs</a:t>
            </a:r>
          </a:p>
          <a:p>
            <a:pPr algn="l"/>
            <a:r>
              <a:rPr lang="en-US" sz="1600" dirty="0" smtClean="0"/>
              <a:t>[9] Urban </a:t>
            </a:r>
            <a:r>
              <a:rPr lang="en-US" sz="1600" dirty="0"/>
              <a:t>Bikeway Design Guide. New York: National Association of City Transportation Officials, 2012. Print. </a:t>
            </a:r>
            <a:r>
              <a:rPr lang="en-US" sz="1600" dirty="0" smtClean="0"/>
              <a:t>Final Report</a:t>
            </a:r>
          </a:p>
          <a:p>
            <a:pPr algn="l"/>
            <a:r>
              <a:rPr lang="en-US" sz="1600" dirty="0"/>
              <a:t>[10] http://www.ladpw.org/Traffic/NTMP/speed-table.gif</a:t>
            </a:r>
            <a:endParaRPr lang="en-US" sz="1600" dirty="0" smtClean="0"/>
          </a:p>
          <a:p>
            <a:pPr marL="285750" indent="-285750" algn="l">
              <a:buFont typeface="Arial" panose="020B0604020202020204" pitchFamily="34" charset="0"/>
              <a:buChar char="•"/>
            </a:pPr>
            <a:endParaRPr lang="en-US" sz="1400" dirty="0" smtClean="0"/>
          </a:p>
        </p:txBody>
      </p:sp>
      <p:sp>
        <p:nvSpPr>
          <p:cNvPr id="17" name="TextBox 16"/>
          <p:cNvSpPr txBox="1"/>
          <p:nvPr/>
        </p:nvSpPr>
        <p:spPr>
          <a:xfrm>
            <a:off x="7741920" y="60259"/>
            <a:ext cx="1360144" cy="369332"/>
          </a:xfrm>
          <a:prstGeom prst="rect">
            <a:avLst/>
          </a:prstGeom>
          <a:noFill/>
        </p:spPr>
        <p:txBody>
          <a:bodyPr wrap="square" rtlCol="0">
            <a:spAutoFit/>
          </a:bodyPr>
          <a:lstStyle/>
          <a:p>
            <a:r>
              <a:rPr lang="en-US" dirty="0" err="1" smtClean="0">
                <a:solidFill>
                  <a:schemeClr val="bg1">
                    <a:lumMod val="50000"/>
                  </a:schemeClr>
                </a:solidFill>
              </a:rPr>
              <a:t>Alkandari</a:t>
            </a:r>
            <a:r>
              <a:rPr lang="en-US" dirty="0" smtClean="0">
                <a:solidFill>
                  <a:schemeClr val="bg1">
                    <a:lumMod val="50000"/>
                  </a:schemeClr>
                </a:solidFill>
              </a:rPr>
              <a:t> 23</a:t>
            </a:r>
            <a:endParaRPr lang="en-US" dirty="0">
              <a:solidFill>
                <a:schemeClr val="bg1">
                  <a:lumMod val="50000"/>
                </a:schemeClr>
              </a:solidFill>
            </a:endParaRPr>
          </a:p>
        </p:txBody>
      </p:sp>
      <p:sp>
        <p:nvSpPr>
          <p:cNvPr id="25" name="Title 1"/>
          <p:cNvSpPr txBox="1">
            <a:spLocks/>
          </p:cNvSpPr>
          <p:nvPr/>
        </p:nvSpPr>
        <p:spPr>
          <a:xfrm>
            <a:off x="1269462" y="334537"/>
            <a:ext cx="7832602" cy="6096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000" b="1" cap="all" dirty="0" smtClean="0"/>
              <a:t>References</a:t>
            </a:r>
            <a:endParaRPr lang="en-US" sz="4000" b="1" cap="all" dirty="0"/>
          </a:p>
        </p:txBody>
      </p:sp>
      <p:grpSp>
        <p:nvGrpSpPr>
          <p:cNvPr id="10" name="Group 9"/>
          <p:cNvGrpSpPr/>
          <p:nvPr/>
        </p:nvGrpSpPr>
        <p:grpSpPr>
          <a:xfrm>
            <a:off x="131081" y="0"/>
            <a:ext cx="1174595" cy="6858000"/>
            <a:chOff x="319668" y="0"/>
            <a:chExt cx="1174595" cy="6858000"/>
          </a:xfrm>
          <a:solidFill>
            <a:schemeClr val="tx1">
              <a:lumMod val="75000"/>
              <a:lumOff val="25000"/>
            </a:schemeClr>
          </a:solidFill>
        </p:grpSpPr>
        <p:sp>
          <p:nvSpPr>
            <p:cNvPr id="11" name="Rectangle 10"/>
            <p:cNvSpPr/>
            <p:nvPr/>
          </p:nvSpPr>
          <p:spPr>
            <a:xfrm>
              <a:off x="319668" y="0"/>
              <a:ext cx="1174595" cy="6858000"/>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2" name="Straight Connector 11"/>
            <p:cNvCxnSpPr/>
            <p:nvPr/>
          </p:nvCxnSpPr>
          <p:spPr>
            <a:xfrm>
              <a:off x="355372"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51498"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90329" y="0"/>
              <a:ext cx="0" cy="6858000"/>
            </a:xfrm>
            <a:prstGeom prst="line">
              <a:avLst/>
            </a:prstGeom>
            <a:grpFill/>
            <a:ln w="63500">
              <a:solidFill>
                <a:srgbClr val="FFFF66"/>
              </a:solidFill>
              <a:prstDash val="dash"/>
            </a:ln>
          </p:spPr>
          <p:style>
            <a:lnRef idx="1">
              <a:schemeClr val="accent1"/>
            </a:lnRef>
            <a:fillRef idx="0">
              <a:schemeClr val="accent1"/>
            </a:fillRef>
            <a:effectRef idx="0">
              <a:schemeClr val="accent1"/>
            </a:effectRef>
            <a:fontRef idx="minor">
              <a:schemeClr val="tx1"/>
            </a:fontRef>
          </p:style>
        </p:cxnSp>
      </p:gr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6" y="5796728"/>
            <a:ext cx="1514474" cy="10096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033268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Confusing Traffic Sig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393" y="1993227"/>
            <a:ext cx="5608781" cy="37158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636220" y="5709046"/>
            <a:ext cx="4915125" cy="276999"/>
          </a:xfrm>
          <a:prstGeom prst="rect">
            <a:avLst/>
          </a:prstGeom>
          <a:noFill/>
        </p:spPr>
        <p:txBody>
          <a:bodyPr wrap="square" rtlCol="0">
            <a:spAutoFit/>
          </a:bodyPr>
          <a:lstStyle/>
          <a:p>
            <a:r>
              <a:rPr lang="en-US" sz="1200" dirty="0"/>
              <a:t>"Confusing Traffic Signs." A Fun Blog. </a:t>
            </a:r>
            <a:r>
              <a:rPr lang="en-US" sz="1200" dirty="0" err="1"/>
              <a:t>N.p</a:t>
            </a:r>
            <a:r>
              <a:rPr lang="en-US" sz="1200" dirty="0"/>
              <a:t>., 21 July 2014. Web. 10 Mar. 2015.</a:t>
            </a:r>
          </a:p>
        </p:txBody>
      </p:sp>
      <p:sp>
        <p:nvSpPr>
          <p:cNvPr id="20" name="Title 1"/>
          <p:cNvSpPr txBox="1">
            <a:spLocks/>
          </p:cNvSpPr>
          <p:nvPr/>
        </p:nvSpPr>
        <p:spPr>
          <a:xfrm>
            <a:off x="1269462" y="334537"/>
            <a:ext cx="7832602" cy="6096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000" b="1" cap="all" dirty="0" smtClean="0"/>
              <a:t>Questions?</a:t>
            </a:r>
            <a:endParaRPr lang="en-US" sz="4000" b="1" cap="all" dirty="0"/>
          </a:p>
        </p:txBody>
      </p:sp>
      <p:grpSp>
        <p:nvGrpSpPr>
          <p:cNvPr id="10" name="Group 9"/>
          <p:cNvGrpSpPr/>
          <p:nvPr/>
        </p:nvGrpSpPr>
        <p:grpSpPr>
          <a:xfrm>
            <a:off x="131081" y="0"/>
            <a:ext cx="1174595" cy="6858000"/>
            <a:chOff x="319668" y="0"/>
            <a:chExt cx="1174595" cy="6858000"/>
          </a:xfrm>
          <a:solidFill>
            <a:schemeClr val="tx1">
              <a:lumMod val="75000"/>
              <a:lumOff val="25000"/>
            </a:schemeClr>
          </a:solidFill>
        </p:grpSpPr>
        <p:sp>
          <p:nvSpPr>
            <p:cNvPr id="13" name="Rectangle 12"/>
            <p:cNvSpPr/>
            <p:nvPr/>
          </p:nvSpPr>
          <p:spPr>
            <a:xfrm>
              <a:off x="319668" y="0"/>
              <a:ext cx="1174595" cy="6858000"/>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4" name="Straight Connector 13"/>
            <p:cNvCxnSpPr/>
            <p:nvPr/>
          </p:nvCxnSpPr>
          <p:spPr>
            <a:xfrm>
              <a:off x="355372"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51498"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90329" y="0"/>
              <a:ext cx="0" cy="6858000"/>
            </a:xfrm>
            <a:prstGeom prst="line">
              <a:avLst/>
            </a:prstGeom>
            <a:grpFill/>
            <a:ln w="63500">
              <a:solidFill>
                <a:srgbClr val="FFFF66"/>
              </a:solidFill>
              <a:prstDash val="dash"/>
            </a:ln>
          </p:spPr>
          <p:style>
            <a:lnRef idx="1">
              <a:schemeClr val="accent1"/>
            </a:lnRef>
            <a:fillRef idx="0">
              <a:schemeClr val="accent1"/>
            </a:fillRef>
            <a:effectRef idx="0">
              <a:schemeClr val="accent1"/>
            </a:effectRef>
            <a:fontRef idx="minor">
              <a:schemeClr val="tx1"/>
            </a:fontRef>
          </p:style>
        </p:cxn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6" y="5796728"/>
            <a:ext cx="1514474" cy="10096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768210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2"/>
          <p:cNvSpPr>
            <a:spLocks noGrp="1"/>
          </p:cNvSpPr>
          <p:nvPr>
            <p:ph type="subTitle" idx="1"/>
          </p:nvPr>
        </p:nvSpPr>
        <p:spPr>
          <a:xfrm>
            <a:off x="1485435" y="1261960"/>
            <a:ext cx="7283991" cy="4889458"/>
          </a:xfrm>
        </p:spPr>
        <p:txBody>
          <a:bodyPr>
            <a:noAutofit/>
          </a:bodyPr>
          <a:lstStyle/>
          <a:p>
            <a:pPr marL="285750" indent="-285750" algn="l">
              <a:buFont typeface="Arial" panose="020B0604020202020204" pitchFamily="34" charset="0"/>
              <a:buChar char="•"/>
            </a:pPr>
            <a:r>
              <a:rPr lang="en-US" sz="2800" b="1" dirty="0" smtClean="0"/>
              <a:t>Clients</a:t>
            </a:r>
          </a:p>
          <a:p>
            <a:pPr marL="628650" lvl="1" indent="-285750" algn="l">
              <a:buFont typeface="Arial" panose="020B0604020202020204" pitchFamily="34" charset="0"/>
              <a:buChar char="•"/>
            </a:pPr>
            <a:r>
              <a:rPr lang="en-US" sz="2400" dirty="0" smtClean="0"/>
              <a:t>Jeffrey Bauman, PE, City of Flagstaff Traffic Engineer</a:t>
            </a:r>
          </a:p>
          <a:p>
            <a:pPr marL="628650" lvl="1" indent="-285750" algn="l">
              <a:buFont typeface="Arial" panose="020B0604020202020204" pitchFamily="34" charset="0"/>
              <a:buChar char="•"/>
            </a:pPr>
            <a:r>
              <a:rPr lang="en-US" sz="2400" dirty="0" smtClean="0"/>
              <a:t>Martin </a:t>
            </a:r>
            <a:r>
              <a:rPr lang="en-US" sz="2400" dirty="0" err="1" smtClean="0"/>
              <a:t>Ince</a:t>
            </a:r>
            <a:r>
              <a:rPr lang="en-US" sz="2400" dirty="0" smtClean="0"/>
              <a:t>, PE, City of Flagstaff Multimodal Planner</a:t>
            </a:r>
          </a:p>
          <a:p>
            <a:pPr marL="285750" indent="-285750" algn="l">
              <a:buFont typeface="Arial" panose="020B0604020202020204" pitchFamily="34" charset="0"/>
              <a:buChar char="•"/>
            </a:pPr>
            <a:r>
              <a:rPr lang="en-US" sz="2800" b="1" dirty="0" smtClean="0"/>
              <a:t>Technical Advisor</a:t>
            </a:r>
          </a:p>
          <a:p>
            <a:pPr marL="628650" lvl="1" indent="-285750" algn="l">
              <a:buFont typeface="Arial" panose="020B0604020202020204" pitchFamily="34" charset="0"/>
              <a:buChar char="•"/>
            </a:pPr>
            <a:r>
              <a:rPr lang="en-US" sz="2400" dirty="0" smtClean="0"/>
              <a:t>Jeffrey Bauman, PE, City of Flagstaff Traffic Engineer</a:t>
            </a:r>
          </a:p>
          <a:p>
            <a:pPr marL="285750" indent="-285750" algn="l">
              <a:buFont typeface="Arial" panose="020B0604020202020204" pitchFamily="34" charset="0"/>
              <a:buChar char="•"/>
            </a:pPr>
            <a:r>
              <a:rPr lang="en-US" sz="2800" b="1" dirty="0" smtClean="0"/>
              <a:t>Stakeholders</a:t>
            </a:r>
          </a:p>
          <a:p>
            <a:pPr marL="628650" lvl="1" indent="-285750" algn="l">
              <a:buFont typeface="Arial" panose="020B0604020202020204" pitchFamily="34" charset="0"/>
              <a:buChar char="•"/>
            </a:pPr>
            <a:r>
              <a:rPr lang="en-US" sz="2400" dirty="0" smtClean="0"/>
              <a:t>City of Flagstaff - Owner</a:t>
            </a:r>
          </a:p>
          <a:p>
            <a:pPr marL="628650" lvl="1" indent="-285750" algn="l">
              <a:buFont typeface="Arial" panose="020B0604020202020204" pitchFamily="34" charset="0"/>
              <a:buChar char="•"/>
            </a:pPr>
            <a:r>
              <a:rPr lang="en-US" sz="2400" dirty="0" smtClean="0"/>
              <a:t>Local </a:t>
            </a:r>
            <a:r>
              <a:rPr lang="en-US" sz="2400" dirty="0"/>
              <a:t>and National Cyclists</a:t>
            </a:r>
          </a:p>
          <a:p>
            <a:pPr marL="628650" lvl="1" indent="-285750" algn="l">
              <a:buFont typeface="Arial" panose="020B0604020202020204" pitchFamily="34" charset="0"/>
              <a:buChar char="•"/>
            </a:pPr>
            <a:r>
              <a:rPr lang="en-US" sz="2400" dirty="0"/>
              <a:t>Flagstaff High School</a:t>
            </a:r>
          </a:p>
          <a:p>
            <a:pPr marL="628650" lvl="1" indent="-285750" algn="l">
              <a:buFont typeface="Arial" panose="020B0604020202020204" pitchFamily="34" charset="0"/>
              <a:buChar char="•"/>
            </a:pPr>
            <a:r>
              <a:rPr lang="en-US" sz="2400" dirty="0"/>
              <a:t>Flagstaff </a:t>
            </a:r>
            <a:r>
              <a:rPr lang="en-US" sz="2400" dirty="0" smtClean="0"/>
              <a:t>Community</a:t>
            </a:r>
          </a:p>
          <a:p>
            <a:pPr marL="628650" lvl="1" indent="-285750" algn="l">
              <a:buFont typeface="Arial" panose="020B0604020202020204" pitchFamily="34" charset="0"/>
              <a:buChar char="•"/>
            </a:pPr>
            <a:r>
              <a:rPr lang="en-US" sz="2400" dirty="0" smtClean="0"/>
              <a:t>Cities who desire a bicycle boulevard</a:t>
            </a:r>
            <a:endParaRPr lang="en-US" sz="2400" dirty="0"/>
          </a:p>
        </p:txBody>
      </p:sp>
      <p:sp>
        <p:nvSpPr>
          <p:cNvPr id="21" name="TextBox 20"/>
          <p:cNvSpPr txBox="1"/>
          <p:nvPr/>
        </p:nvSpPr>
        <p:spPr>
          <a:xfrm>
            <a:off x="7855131" y="60259"/>
            <a:ext cx="1246933" cy="369332"/>
          </a:xfrm>
          <a:prstGeom prst="rect">
            <a:avLst/>
          </a:prstGeom>
          <a:noFill/>
        </p:spPr>
        <p:txBody>
          <a:bodyPr wrap="square" rtlCol="0">
            <a:spAutoFit/>
          </a:bodyPr>
          <a:lstStyle/>
          <a:p>
            <a:r>
              <a:rPr lang="en-US" dirty="0" err="1" smtClean="0">
                <a:solidFill>
                  <a:schemeClr val="bg1">
                    <a:lumMod val="50000"/>
                  </a:schemeClr>
                </a:solidFill>
              </a:rPr>
              <a:t>Alkandari</a:t>
            </a:r>
            <a:r>
              <a:rPr lang="en-US" dirty="0" smtClean="0">
                <a:solidFill>
                  <a:schemeClr val="bg1">
                    <a:lumMod val="50000"/>
                  </a:schemeClr>
                </a:solidFill>
              </a:rPr>
              <a:t> 3 </a:t>
            </a:r>
            <a:endParaRPr lang="en-US" dirty="0">
              <a:solidFill>
                <a:schemeClr val="bg1">
                  <a:lumMod val="50000"/>
                </a:schemeClr>
              </a:solidFill>
            </a:endParaRPr>
          </a:p>
        </p:txBody>
      </p:sp>
      <p:sp>
        <p:nvSpPr>
          <p:cNvPr id="12" name="Title 1"/>
          <p:cNvSpPr txBox="1">
            <a:spLocks/>
          </p:cNvSpPr>
          <p:nvPr/>
        </p:nvSpPr>
        <p:spPr>
          <a:xfrm>
            <a:off x="1664784" y="334537"/>
            <a:ext cx="6858000" cy="6096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000" b="1" cap="all" dirty="0" smtClean="0"/>
              <a:t>Stakeholders</a:t>
            </a:r>
            <a:endParaRPr lang="en-US" sz="4000" b="1" cap="all" dirty="0"/>
          </a:p>
        </p:txBody>
      </p:sp>
      <p:grpSp>
        <p:nvGrpSpPr>
          <p:cNvPr id="10" name="Group 9"/>
          <p:cNvGrpSpPr/>
          <p:nvPr/>
        </p:nvGrpSpPr>
        <p:grpSpPr>
          <a:xfrm>
            <a:off x="131081" y="0"/>
            <a:ext cx="1174595" cy="6858000"/>
            <a:chOff x="319668" y="0"/>
            <a:chExt cx="1174595" cy="6858000"/>
          </a:xfrm>
          <a:solidFill>
            <a:schemeClr val="tx1">
              <a:lumMod val="75000"/>
              <a:lumOff val="25000"/>
            </a:schemeClr>
          </a:solidFill>
        </p:grpSpPr>
        <p:sp>
          <p:nvSpPr>
            <p:cNvPr id="11" name="Rectangle 10"/>
            <p:cNvSpPr/>
            <p:nvPr/>
          </p:nvSpPr>
          <p:spPr>
            <a:xfrm>
              <a:off x="319668" y="0"/>
              <a:ext cx="1174595" cy="6858000"/>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3" name="Straight Connector 12"/>
            <p:cNvCxnSpPr/>
            <p:nvPr/>
          </p:nvCxnSpPr>
          <p:spPr>
            <a:xfrm>
              <a:off x="355372"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51498"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90329" y="0"/>
              <a:ext cx="0" cy="6858000"/>
            </a:xfrm>
            <a:prstGeom prst="line">
              <a:avLst/>
            </a:prstGeom>
            <a:grpFill/>
            <a:ln w="63500">
              <a:solidFill>
                <a:srgbClr val="FFFF66"/>
              </a:solidFill>
              <a:prstDash val="dash"/>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6" y="5796728"/>
            <a:ext cx="1514474" cy="10096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205875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85436" y="1261960"/>
            <a:ext cx="7616628" cy="4889458"/>
          </a:xfrm>
        </p:spPr>
        <p:txBody>
          <a:bodyPr>
            <a:noAutofit/>
          </a:bodyPr>
          <a:lstStyle/>
          <a:p>
            <a:pPr marL="285750" indent="-285750" algn="l">
              <a:buFont typeface="Arial" panose="020B0604020202020204" pitchFamily="34" charset="0"/>
              <a:buChar char="•"/>
            </a:pPr>
            <a:r>
              <a:rPr lang="en-US" sz="2800" b="1" dirty="0" smtClean="0"/>
              <a:t>Convert Kendrick Street into a Bicycle Boulevard</a:t>
            </a:r>
          </a:p>
          <a:p>
            <a:pPr marL="285750" indent="-285750" algn="l">
              <a:buFont typeface="Arial" panose="020B0604020202020204" pitchFamily="34" charset="0"/>
              <a:buChar char="•"/>
            </a:pPr>
            <a:r>
              <a:rPr lang="en-US" sz="2800" b="1" dirty="0" smtClean="0"/>
              <a:t>Improve bicycle safety and circulation by:</a:t>
            </a:r>
          </a:p>
          <a:p>
            <a:pPr marL="628650" lvl="1" indent="-285750" algn="l">
              <a:buFont typeface="Arial" panose="020B0604020202020204" pitchFamily="34" charset="0"/>
              <a:buChar char="•"/>
            </a:pPr>
            <a:r>
              <a:rPr lang="en-US" sz="2400" dirty="0" smtClean="0"/>
              <a:t>Creating low traffic volumes</a:t>
            </a:r>
          </a:p>
          <a:p>
            <a:pPr marL="628650" lvl="1" indent="-285750" algn="l">
              <a:buFont typeface="Arial" panose="020B0604020202020204" pitchFamily="34" charset="0"/>
              <a:buChar char="•"/>
            </a:pPr>
            <a:r>
              <a:rPr lang="en-US" sz="2400" dirty="0" smtClean="0"/>
              <a:t>Discouraging non-local motor vehicle traffic</a:t>
            </a:r>
          </a:p>
          <a:p>
            <a:pPr marL="628650" lvl="1" indent="-285750" algn="l">
              <a:buFont typeface="Arial" panose="020B0604020202020204" pitchFamily="34" charset="0"/>
              <a:buChar char="•"/>
            </a:pPr>
            <a:r>
              <a:rPr lang="en-US" sz="2400" dirty="0" smtClean="0"/>
              <a:t>Provide free flow travel for bicycles</a:t>
            </a:r>
          </a:p>
          <a:p>
            <a:pPr marL="628650" lvl="1" indent="-285750" algn="l">
              <a:buFont typeface="Arial" panose="020B0604020202020204" pitchFamily="34" charset="0"/>
              <a:buChar char="•"/>
            </a:pPr>
            <a:r>
              <a:rPr lang="en-US" sz="2400" dirty="0" smtClean="0"/>
              <a:t>Creating distinctive look or ambiance </a:t>
            </a:r>
          </a:p>
          <a:p>
            <a:pPr marL="285750" indent="-285750" algn="l">
              <a:buFont typeface="Arial" panose="020B0604020202020204" pitchFamily="34" charset="0"/>
              <a:buChar char="•"/>
            </a:pPr>
            <a:r>
              <a:rPr lang="en-US" sz="2800" b="1" dirty="0" smtClean="0"/>
              <a:t>Accomplished by:</a:t>
            </a:r>
          </a:p>
          <a:p>
            <a:pPr marL="628650" lvl="1" indent="-285750" algn="l">
              <a:buFont typeface="Arial" panose="020B0604020202020204" pitchFamily="34" charset="0"/>
              <a:buChar char="•"/>
            </a:pPr>
            <a:r>
              <a:rPr lang="en-US" sz="2400" dirty="0" smtClean="0"/>
              <a:t>Equal priority among users</a:t>
            </a:r>
          </a:p>
          <a:p>
            <a:pPr marL="628650" lvl="1" indent="-285750" algn="l">
              <a:buFont typeface="Arial" panose="020B0604020202020204" pitchFamily="34" charset="0"/>
              <a:buChar char="•"/>
            </a:pPr>
            <a:r>
              <a:rPr lang="en-US" sz="2400" dirty="0" smtClean="0"/>
              <a:t>Pavement markings</a:t>
            </a:r>
          </a:p>
          <a:p>
            <a:pPr marL="628650" lvl="1" indent="-285750" algn="l">
              <a:buFont typeface="Arial" panose="020B0604020202020204" pitchFamily="34" charset="0"/>
              <a:buChar char="•"/>
            </a:pPr>
            <a:r>
              <a:rPr lang="en-US" sz="2400" dirty="0" smtClean="0"/>
              <a:t>Eliminating stops</a:t>
            </a:r>
          </a:p>
          <a:p>
            <a:pPr marL="628650" lvl="1" indent="-285750" algn="l">
              <a:buFont typeface="Arial" panose="020B0604020202020204" pitchFamily="34" charset="0"/>
              <a:buChar char="•"/>
            </a:pPr>
            <a:r>
              <a:rPr lang="en-US" sz="2400" dirty="0" smtClean="0"/>
              <a:t>Unique branding</a:t>
            </a:r>
          </a:p>
        </p:txBody>
      </p:sp>
      <p:pic>
        <p:nvPicPr>
          <p:cNvPr id="1026" name="Picture 2" descr="https://overthebarsinmilwaukee.files.wordpress.com/2010/09/bb-sig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6901" y="3701667"/>
            <a:ext cx="2265290" cy="27646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84094" y="6466283"/>
            <a:ext cx="2650899" cy="261610"/>
          </a:xfrm>
          <a:prstGeom prst="rect">
            <a:avLst/>
          </a:prstGeom>
          <a:noFill/>
        </p:spPr>
        <p:txBody>
          <a:bodyPr wrap="square" rtlCol="0">
            <a:spAutoFit/>
          </a:bodyPr>
          <a:lstStyle/>
          <a:p>
            <a:r>
              <a:rPr lang="en-US" sz="1100" b="1" dirty="0" smtClean="0"/>
              <a:t>Unique Branding for WI Bike Boulevard [2]</a:t>
            </a:r>
            <a:endParaRPr lang="en-US" sz="1200" b="1" dirty="0"/>
          </a:p>
        </p:txBody>
      </p:sp>
      <p:sp>
        <p:nvSpPr>
          <p:cNvPr id="17" name="TextBox 16"/>
          <p:cNvSpPr txBox="1"/>
          <p:nvPr/>
        </p:nvSpPr>
        <p:spPr>
          <a:xfrm>
            <a:off x="8229600" y="60259"/>
            <a:ext cx="872464" cy="369332"/>
          </a:xfrm>
          <a:prstGeom prst="rect">
            <a:avLst/>
          </a:prstGeom>
          <a:noFill/>
        </p:spPr>
        <p:txBody>
          <a:bodyPr wrap="square" rtlCol="0">
            <a:spAutoFit/>
          </a:bodyPr>
          <a:lstStyle/>
          <a:p>
            <a:r>
              <a:rPr lang="en-US" dirty="0" smtClean="0">
                <a:solidFill>
                  <a:schemeClr val="bg1">
                    <a:lumMod val="50000"/>
                  </a:schemeClr>
                </a:solidFill>
              </a:rPr>
              <a:t>Sobie 4 </a:t>
            </a:r>
            <a:endParaRPr lang="en-US" dirty="0">
              <a:solidFill>
                <a:schemeClr val="bg1">
                  <a:lumMod val="50000"/>
                </a:schemeClr>
              </a:solidFill>
            </a:endParaRPr>
          </a:p>
        </p:txBody>
      </p:sp>
      <p:sp>
        <p:nvSpPr>
          <p:cNvPr id="16" name="Title 1"/>
          <p:cNvSpPr txBox="1">
            <a:spLocks/>
          </p:cNvSpPr>
          <p:nvPr/>
        </p:nvSpPr>
        <p:spPr>
          <a:xfrm>
            <a:off x="1664784" y="334537"/>
            <a:ext cx="6858000" cy="6096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000" b="1" cap="all" dirty="0" smtClean="0"/>
              <a:t>Project description</a:t>
            </a:r>
            <a:endParaRPr lang="en-US" sz="4000" b="1" cap="all" dirty="0"/>
          </a:p>
        </p:txBody>
      </p:sp>
      <p:grpSp>
        <p:nvGrpSpPr>
          <p:cNvPr id="12" name="Group 11"/>
          <p:cNvGrpSpPr/>
          <p:nvPr/>
        </p:nvGrpSpPr>
        <p:grpSpPr>
          <a:xfrm>
            <a:off x="131081" y="0"/>
            <a:ext cx="1174595" cy="6858000"/>
            <a:chOff x="319668" y="0"/>
            <a:chExt cx="1174595" cy="6858000"/>
          </a:xfrm>
          <a:solidFill>
            <a:schemeClr val="tx1">
              <a:lumMod val="75000"/>
              <a:lumOff val="25000"/>
            </a:schemeClr>
          </a:solidFill>
        </p:grpSpPr>
        <p:sp>
          <p:nvSpPr>
            <p:cNvPr id="13" name="Rectangle 12"/>
            <p:cNvSpPr/>
            <p:nvPr/>
          </p:nvSpPr>
          <p:spPr>
            <a:xfrm>
              <a:off x="319668" y="0"/>
              <a:ext cx="1174595" cy="6858000"/>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4" name="Straight Connector 13"/>
            <p:cNvCxnSpPr/>
            <p:nvPr/>
          </p:nvCxnSpPr>
          <p:spPr>
            <a:xfrm>
              <a:off x="355372"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51498"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90329" y="0"/>
              <a:ext cx="0" cy="6858000"/>
            </a:xfrm>
            <a:prstGeom prst="line">
              <a:avLst/>
            </a:prstGeom>
            <a:grpFill/>
            <a:ln w="63500">
              <a:solidFill>
                <a:srgbClr val="FFFF66"/>
              </a:solidFill>
              <a:prstDash val="dash"/>
            </a:ln>
          </p:spPr>
          <p:style>
            <a:lnRef idx="1">
              <a:schemeClr val="accent1"/>
            </a:lnRef>
            <a:fillRef idx="0">
              <a:schemeClr val="accent1"/>
            </a:fillRef>
            <a:effectRef idx="0">
              <a:schemeClr val="accent1"/>
            </a:effectRef>
            <a:fontRef idx="minor">
              <a:schemeClr val="tx1"/>
            </a:fontRef>
          </p:style>
        </p:cxnSp>
      </p:gr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6" y="5796728"/>
            <a:ext cx="1514474" cy="10096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864866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a:blip r:embed="rId3">
            <a:extLst>
              <a:ext uri="{28A0092B-C50C-407E-A947-70E740481C1C}">
                <a14:useLocalDpi xmlns:a14="http://schemas.microsoft.com/office/drawing/2010/main" val="0"/>
              </a:ext>
            </a:extLst>
          </a:blip>
          <a:srcRect/>
          <a:stretch>
            <a:fillRect/>
          </a:stretch>
        </p:blipFill>
        <p:spPr bwMode="auto">
          <a:xfrm>
            <a:off x="1551024" y="1700756"/>
            <a:ext cx="7464007" cy="4064898"/>
          </a:xfrm>
          <a:prstGeom prst="rect">
            <a:avLst/>
          </a:prstGeom>
          <a:noFill/>
        </p:spPr>
      </p:pic>
      <p:sp>
        <p:nvSpPr>
          <p:cNvPr id="20" name="TextBox 19"/>
          <p:cNvSpPr txBox="1"/>
          <p:nvPr/>
        </p:nvSpPr>
        <p:spPr>
          <a:xfrm>
            <a:off x="2931540" y="5739454"/>
            <a:ext cx="1335660" cy="276999"/>
          </a:xfrm>
          <a:prstGeom prst="rect">
            <a:avLst/>
          </a:prstGeom>
          <a:noFill/>
        </p:spPr>
        <p:txBody>
          <a:bodyPr wrap="square" rtlCol="0">
            <a:spAutoFit/>
          </a:bodyPr>
          <a:lstStyle/>
          <a:p>
            <a:r>
              <a:rPr lang="en-US" sz="1200" b="1" dirty="0" smtClean="0"/>
              <a:t>Citywide View [3]</a:t>
            </a:r>
            <a:endParaRPr lang="en-US" sz="1400" b="1" dirty="0"/>
          </a:p>
        </p:txBody>
      </p:sp>
      <p:sp>
        <p:nvSpPr>
          <p:cNvPr id="21" name="TextBox 20"/>
          <p:cNvSpPr txBox="1"/>
          <p:nvPr/>
        </p:nvSpPr>
        <p:spPr>
          <a:xfrm>
            <a:off x="6710119" y="5739454"/>
            <a:ext cx="1210261" cy="276999"/>
          </a:xfrm>
          <a:prstGeom prst="rect">
            <a:avLst/>
          </a:prstGeom>
          <a:noFill/>
        </p:spPr>
        <p:txBody>
          <a:bodyPr wrap="square" rtlCol="0">
            <a:spAutoFit/>
          </a:bodyPr>
          <a:lstStyle/>
          <a:p>
            <a:r>
              <a:rPr lang="en-US" sz="1200" b="1" dirty="0" smtClean="0"/>
              <a:t>Local View [3]</a:t>
            </a:r>
            <a:endParaRPr lang="en-US" sz="1400" b="1" dirty="0"/>
          </a:p>
        </p:txBody>
      </p:sp>
      <p:sp>
        <p:nvSpPr>
          <p:cNvPr id="18" name="TextBox 17"/>
          <p:cNvSpPr txBox="1"/>
          <p:nvPr/>
        </p:nvSpPr>
        <p:spPr>
          <a:xfrm>
            <a:off x="8220892" y="60259"/>
            <a:ext cx="881172" cy="369332"/>
          </a:xfrm>
          <a:prstGeom prst="rect">
            <a:avLst/>
          </a:prstGeom>
          <a:noFill/>
        </p:spPr>
        <p:txBody>
          <a:bodyPr wrap="square" rtlCol="0">
            <a:spAutoFit/>
          </a:bodyPr>
          <a:lstStyle/>
          <a:p>
            <a:r>
              <a:rPr lang="en-US" dirty="0" smtClean="0">
                <a:solidFill>
                  <a:schemeClr val="bg1">
                    <a:lumMod val="50000"/>
                  </a:schemeClr>
                </a:solidFill>
              </a:rPr>
              <a:t>Sobie 5 </a:t>
            </a:r>
            <a:endParaRPr lang="en-US" dirty="0">
              <a:solidFill>
                <a:schemeClr val="bg1">
                  <a:lumMod val="50000"/>
                </a:schemeClr>
              </a:solidFill>
            </a:endParaRPr>
          </a:p>
        </p:txBody>
      </p:sp>
      <p:sp>
        <p:nvSpPr>
          <p:cNvPr id="17" name="Title 1"/>
          <p:cNvSpPr txBox="1">
            <a:spLocks/>
          </p:cNvSpPr>
          <p:nvPr/>
        </p:nvSpPr>
        <p:spPr>
          <a:xfrm>
            <a:off x="1664784" y="334537"/>
            <a:ext cx="6858000" cy="6096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000" b="1" cap="all" dirty="0" smtClean="0"/>
              <a:t>Project Location</a:t>
            </a:r>
            <a:endParaRPr lang="en-US" sz="4000" b="1" cap="all" dirty="0"/>
          </a:p>
        </p:txBody>
      </p:sp>
      <p:grpSp>
        <p:nvGrpSpPr>
          <p:cNvPr id="12" name="Group 11"/>
          <p:cNvGrpSpPr/>
          <p:nvPr/>
        </p:nvGrpSpPr>
        <p:grpSpPr>
          <a:xfrm>
            <a:off x="131081" y="0"/>
            <a:ext cx="1174595" cy="6858000"/>
            <a:chOff x="319668" y="0"/>
            <a:chExt cx="1174595" cy="6858000"/>
          </a:xfrm>
          <a:solidFill>
            <a:schemeClr val="tx1">
              <a:lumMod val="75000"/>
              <a:lumOff val="25000"/>
            </a:schemeClr>
          </a:solidFill>
        </p:grpSpPr>
        <p:sp>
          <p:nvSpPr>
            <p:cNvPr id="13" name="Rectangle 12"/>
            <p:cNvSpPr/>
            <p:nvPr/>
          </p:nvSpPr>
          <p:spPr>
            <a:xfrm>
              <a:off x="319668" y="0"/>
              <a:ext cx="1174595" cy="6858000"/>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4" name="Straight Connector 13"/>
            <p:cNvCxnSpPr/>
            <p:nvPr/>
          </p:nvCxnSpPr>
          <p:spPr>
            <a:xfrm>
              <a:off x="355372"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51498"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90329" y="0"/>
              <a:ext cx="0" cy="6858000"/>
            </a:xfrm>
            <a:prstGeom prst="line">
              <a:avLst/>
            </a:prstGeom>
            <a:grpFill/>
            <a:ln w="63500">
              <a:solidFill>
                <a:srgbClr val="FFFF66"/>
              </a:solidFill>
              <a:prstDash val="dash"/>
            </a:ln>
          </p:spPr>
          <p:style>
            <a:lnRef idx="1">
              <a:schemeClr val="accent1"/>
            </a:lnRef>
            <a:fillRef idx="0">
              <a:schemeClr val="accent1"/>
            </a:fillRef>
            <a:effectRef idx="0">
              <a:schemeClr val="accent1"/>
            </a:effectRef>
            <a:fontRef idx="minor">
              <a:schemeClr val="tx1"/>
            </a:fontRef>
          </p:style>
        </p:cxnSp>
      </p:gr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6" y="5796728"/>
            <a:ext cx="1514474" cy="10096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71089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85436" y="1070517"/>
            <a:ext cx="7616628" cy="5393345"/>
          </a:xfrm>
        </p:spPr>
        <p:txBody>
          <a:bodyPr>
            <a:noAutofit/>
          </a:bodyPr>
          <a:lstStyle/>
          <a:p>
            <a:pPr marL="285750" indent="-285750" algn="l">
              <a:buFont typeface="Arial" panose="020B0604020202020204" pitchFamily="34" charset="0"/>
              <a:buChar char="•"/>
            </a:pPr>
            <a:r>
              <a:rPr lang="en-US" sz="2800" b="1" dirty="0"/>
              <a:t>FUTS connection</a:t>
            </a:r>
          </a:p>
          <a:p>
            <a:pPr marL="628650" lvl="1" indent="-285750" algn="l">
              <a:buFont typeface="Arial" panose="020B0604020202020204" pitchFamily="34" charset="0"/>
              <a:buChar char="•"/>
            </a:pPr>
            <a:r>
              <a:rPr lang="en-US" sz="2100" dirty="0"/>
              <a:t>City-wide network of non-motorized shared-use pathways used for recreation and </a:t>
            </a:r>
            <a:r>
              <a:rPr lang="en-US" sz="2100" dirty="0" smtClean="0"/>
              <a:t>transportation</a:t>
            </a:r>
            <a:endParaRPr lang="en-US" sz="2400" dirty="0" smtClean="0"/>
          </a:p>
          <a:p>
            <a:pPr marL="285750" indent="-285750" algn="l">
              <a:buFont typeface="Arial" panose="020B0604020202020204" pitchFamily="34" charset="0"/>
              <a:buChar char="•"/>
            </a:pPr>
            <a:r>
              <a:rPr lang="en-US" sz="2800" b="1" dirty="0" smtClean="0"/>
              <a:t>Unmarked cross-section (37 feet min.)</a:t>
            </a:r>
          </a:p>
          <a:p>
            <a:pPr marL="285750" indent="-285750" algn="l">
              <a:buFont typeface="Arial" panose="020B0604020202020204" pitchFamily="34" charset="0"/>
              <a:buChar char="•"/>
            </a:pPr>
            <a:r>
              <a:rPr lang="en-US" sz="2800" b="1" dirty="0" smtClean="0"/>
              <a:t>Street parking</a:t>
            </a:r>
          </a:p>
          <a:p>
            <a:pPr marL="285750" indent="-285750" algn="l">
              <a:buFont typeface="Arial" panose="020B0604020202020204" pitchFamily="34" charset="0"/>
              <a:buChar char="•"/>
            </a:pPr>
            <a:r>
              <a:rPr lang="en-US" sz="2800" b="1" dirty="0" smtClean="0"/>
              <a:t>Non-free flow</a:t>
            </a:r>
          </a:p>
          <a:p>
            <a:pPr marL="285750" indent="-285750" algn="l">
              <a:buFont typeface="Arial" panose="020B0604020202020204" pitchFamily="34" charset="0"/>
              <a:buChar char="•"/>
            </a:pPr>
            <a:r>
              <a:rPr lang="en-US" sz="2800" b="1" dirty="0" smtClean="0"/>
              <a:t>Moderate to poor pavement condition</a:t>
            </a:r>
          </a:p>
        </p:txBody>
      </p:sp>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l="-2" r="17985"/>
          <a:stretch/>
        </p:blipFill>
        <p:spPr>
          <a:xfrm>
            <a:off x="1665851" y="4428381"/>
            <a:ext cx="3545485" cy="1947721"/>
          </a:xfrm>
          <a:prstGeom prst="rect">
            <a:avLst/>
          </a:prstGeom>
        </p:spPr>
      </p:pic>
      <p:pic>
        <p:nvPicPr>
          <p:cNvPr id="22" name="Picture 21"/>
          <p:cNvPicPr/>
          <p:nvPr/>
        </p:nvPicPr>
        <p:blipFill rotWithShape="1">
          <a:blip r:embed="rId4">
            <a:extLst>
              <a:ext uri="{28A0092B-C50C-407E-A947-70E740481C1C}">
                <a14:useLocalDpi xmlns:a14="http://schemas.microsoft.com/office/drawing/2010/main" val="0"/>
              </a:ext>
            </a:extLst>
          </a:blip>
          <a:srcRect r="54884"/>
          <a:stretch/>
        </p:blipFill>
        <p:spPr bwMode="auto">
          <a:xfrm>
            <a:off x="5344666" y="4428381"/>
            <a:ext cx="3552936" cy="1947721"/>
          </a:xfrm>
          <a:prstGeom prst="rect">
            <a:avLst/>
          </a:prstGeom>
          <a:noFill/>
        </p:spPr>
      </p:pic>
      <p:sp>
        <p:nvSpPr>
          <p:cNvPr id="23" name="TextBox 22"/>
          <p:cNvSpPr txBox="1"/>
          <p:nvPr/>
        </p:nvSpPr>
        <p:spPr>
          <a:xfrm>
            <a:off x="5457252" y="6376102"/>
            <a:ext cx="2859434" cy="276999"/>
          </a:xfrm>
          <a:prstGeom prst="rect">
            <a:avLst/>
          </a:prstGeom>
          <a:noFill/>
        </p:spPr>
        <p:txBody>
          <a:bodyPr wrap="square" rtlCol="0">
            <a:spAutoFit/>
          </a:bodyPr>
          <a:lstStyle/>
          <a:p>
            <a:r>
              <a:rPr lang="en-US" sz="1200" b="1" dirty="0" smtClean="0"/>
              <a:t>FUTS Trail Connection on northern end [4]</a:t>
            </a:r>
            <a:endParaRPr lang="en-US" sz="1200" b="1" dirty="0"/>
          </a:p>
        </p:txBody>
      </p:sp>
      <p:sp>
        <p:nvSpPr>
          <p:cNvPr id="24" name="TextBox 23"/>
          <p:cNvSpPr txBox="1"/>
          <p:nvPr/>
        </p:nvSpPr>
        <p:spPr>
          <a:xfrm>
            <a:off x="2085980" y="6376810"/>
            <a:ext cx="2883868" cy="276999"/>
          </a:xfrm>
          <a:prstGeom prst="rect">
            <a:avLst/>
          </a:prstGeom>
          <a:noFill/>
        </p:spPr>
        <p:txBody>
          <a:bodyPr wrap="square" rtlCol="0">
            <a:spAutoFit/>
          </a:bodyPr>
          <a:lstStyle/>
          <a:p>
            <a:r>
              <a:rPr lang="en-US" sz="1200" b="1" dirty="0" smtClean="0"/>
              <a:t>FUTS Trail connection on southern end [4]</a:t>
            </a:r>
            <a:endParaRPr lang="en-US" sz="1400" b="1" dirty="0"/>
          </a:p>
        </p:txBody>
      </p:sp>
      <p:sp>
        <p:nvSpPr>
          <p:cNvPr id="25" name="TextBox 24"/>
          <p:cNvSpPr txBox="1"/>
          <p:nvPr/>
        </p:nvSpPr>
        <p:spPr>
          <a:xfrm>
            <a:off x="8220892" y="60259"/>
            <a:ext cx="881172" cy="369332"/>
          </a:xfrm>
          <a:prstGeom prst="rect">
            <a:avLst/>
          </a:prstGeom>
          <a:noFill/>
        </p:spPr>
        <p:txBody>
          <a:bodyPr wrap="square" rtlCol="0">
            <a:spAutoFit/>
          </a:bodyPr>
          <a:lstStyle/>
          <a:p>
            <a:r>
              <a:rPr lang="en-US" dirty="0" smtClean="0">
                <a:solidFill>
                  <a:schemeClr val="bg1">
                    <a:lumMod val="50000"/>
                  </a:schemeClr>
                </a:solidFill>
              </a:rPr>
              <a:t>Sobie 6 </a:t>
            </a:r>
            <a:endParaRPr lang="en-US" dirty="0">
              <a:solidFill>
                <a:schemeClr val="bg1">
                  <a:lumMod val="50000"/>
                </a:schemeClr>
              </a:solidFill>
            </a:endParaRPr>
          </a:p>
        </p:txBody>
      </p:sp>
      <p:sp>
        <p:nvSpPr>
          <p:cNvPr id="26" name="Title 1"/>
          <p:cNvSpPr txBox="1">
            <a:spLocks/>
          </p:cNvSpPr>
          <p:nvPr/>
        </p:nvSpPr>
        <p:spPr>
          <a:xfrm>
            <a:off x="1664784" y="334537"/>
            <a:ext cx="6858000" cy="6096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000" b="1" cap="all" dirty="0" smtClean="0"/>
              <a:t>Existing conditions</a:t>
            </a:r>
            <a:endParaRPr lang="en-US" sz="4000" b="1" cap="all" dirty="0"/>
          </a:p>
        </p:txBody>
      </p:sp>
      <p:grpSp>
        <p:nvGrpSpPr>
          <p:cNvPr id="14" name="Group 13"/>
          <p:cNvGrpSpPr/>
          <p:nvPr/>
        </p:nvGrpSpPr>
        <p:grpSpPr>
          <a:xfrm>
            <a:off x="131081" y="0"/>
            <a:ext cx="1174595" cy="6858000"/>
            <a:chOff x="319668" y="0"/>
            <a:chExt cx="1174595" cy="6858000"/>
          </a:xfrm>
          <a:solidFill>
            <a:schemeClr val="tx1">
              <a:lumMod val="75000"/>
              <a:lumOff val="25000"/>
            </a:schemeClr>
          </a:solidFill>
        </p:grpSpPr>
        <p:sp>
          <p:nvSpPr>
            <p:cNvPr id="15" name="Rectangle 14"/>
            <p:cNvSpPr/>
            <p:nvPr/>
          </p:nvSpPr>
          <p:spPr>
            <a:xfrm>
              <a:off x="319668" y="0"/>
              <a:ext cx="1174595" cy="6858000"/>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7" name="Straight Connector 26"/>
            <p:cNvCxnSpPr/>
            <p:nvPr/>
          </p:nvCxnSpPr>
          <p:spPr>
            <a:xfrm>
              <a:off x="355372"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451498"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90329" y="0"/>
              <a:ext cx="0" cy="6858000"/>
            </a:xfrm>
            <a:prstGeom prst="line">
              <a:avLst/>
            </a:prstGeom>
            <a:grpFill/>
            <a:ln w="63500">
              <a:solidFill>
                <a:srgbClr val="FFFF66"/>
              </a:solidFill>
              <a:prstDash val="dash"/>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6" y="5796728"/>
            <a:ext cx="1514474" cy="10096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540733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120217" y="6480120"/>
            <a:ext cx="1846220" cy="276999"/>
          </a:xfrm>
          <a:prstGeom prst="rect">
            <a:avLst/>
          </a:prstGeom>
          <a:noFill/>
        </p:spPr>
        <p:txBody>
          <a:bodyPr wrap="square" rtlCol="0">
            <a:spAutoFit/>
          </a:bodyPr>
          <a:lstStyle/>
          <a:p>
            <a:r>
              <a:rPr lang="en-US" sz="1200" b="1" dirty="0" smtClean="0"/>
              <a:t>Existing Traffic Control [3]</a:t>
            </a:r>
            <a:endParaRPr lang="en-US" sz="1400" b="1" dirty="0"/>
          </a:p>
        </p:txBody>
      </p:sp>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t="13586"/>
          <a:stretch/>
        </p:blipFill>
        <p:spPr bwMode="auto">
          <a:xfrm>
            <a:off x="5052150" y="3863068"/>
            <a:ext cx="4049913" cy="2586791"/>
          </a:xfrm>
          <a:prstGeom prst="rect">
            <a:avLst/>
          </a:prstGeom>
          <a:ln>
            <a:noFill/>
          </a:ln>
          <a:extLst>
            <a:ext uri="{53640926-AAD7-44D8-BBD7-CCE9431645EC}">
              <a14:shadowObscured xmlns:a14="http://schemas.microsoft.com/office/drawing/2010/main"/>
            </a:ext>
          </a:extLst>
        </p:spPr>
      </p:pic>
      <p:pic>
        <p:nvPicPr>
          <p:cNvPr id="24" name="Picture 23"/>
          <p:cNvPicPr/>
          <p:nvPr/>
        </p:nvPicPr>
        <p:blipFill rotWithShape="1">
          <a:blip r:embed="rId4">
            <a:extLst>
              <a:ext uri="{28A0092B-C50C-407E-A947-70E740481C1C}">
                <a14:useLocalDpi xmlns:a14="http://schemas.microsoft.com/office/drawing/2010/main" val="0"/>
              </a:ext>
            </a:extLst>
          </a:blip>
          <a:srcRect l="50001"/>
          <a:stretch/>
        </p:blipFill>
        <p:spPr bwMode="auto">
          <a:xfrm>
            <a:off x="5052150" y="1311006"/>
            <a:ext cx="4052756" cy="2233805"/>
          </a:xfrm>
          <a:prstGeom prst="rect">
            <a:avLst/>
          </a:prstGeom>
          <a:noFill/>
        </p:spPr>
      </p:pic>
      <p:sp>
        <p:nvSpPr>
          <p:cNvPr id="5" name="Freeform 4"/>
          <p:cNvSpPr/>
          <p:nvPr/>
        </p:nvSpPr>
        <p:spPr>
          <a:xfrm>
            <a:off x="1329045" y="4195414"/>
            <a:ext cx="1897465" cy="1172253"/>
          </a:xfrm>
          <a:custGeom>
            <a:avLst/>
            <a:gdLst>
              <a:gd name="connsiteX0" fmla="*/ 1858414 w 1858414"/>
              <a:gd name="connsiteY0" fmla="*/ 1157056 h 1157056"/>
              <a:gd name="connsiteX1" fmla="*/ 1828821 w 1858414"/>
              <a:gd name="connsiteY1" fmla="*/ 1151138 h 1157056"/>
              <a:gd name="connsiteX2" fmla="*/ 1822903 w 1858414"/>
              <a:gd name="connsiteY2" fmla="*/ 1142260 h 1157056"/>
              <a:gd name="connsiteX3" fmla="*/ 1816984 w 1858414"/>
              <a:gd name="connsiteY3" fmla="*/ 1124505 h 1157056"/>
              <a:gd name="connsiteX4" fmla="*/ 1808107 w 1858414"/>
              <a:gd name="connsiteY4" fmla="*/ 1118587 h 1157056"/>
              <a:gd name="connsiteX5" fmla="*/ 1805148 w 1858414"/>
              <a:gd name="connsiteY5" fmla="*/ 1109709 h 1157056"/>
              <a:gd name="connsiteX6" fmla="*/ 1778515 w 1858414"/>
              <a:gd name="connsiteY6" fmla="*/ 1094913 h 1157056"/>
              <a:gd name="connsiteX7" fmla="*/ 1772596 w 1858414"/>
              <a:gd name="connsiteY7" fmla="*/ 1088994 h 1157056"/>
              <a:gd name="connsiteX8" fmla="*/ 1763718 w 1858414"/>
              <a:gd name="connsiteY8" fmla="*/ 1086035 h 1157056"/>
              <a:gd name="connsiteX9" fmla="*/ 1743004 w 1858414"/>
              <a:gd name="connsiteY9" fmla="*/ 1080117 h 1157056"/>
              <a:gd name="connsiteX10" fmla="*/ 1737085 w 1858414"/>
              <a:gd name="connsiteY10" fmla="*/ 1074198 h 1157056"/>
              <a:gd name="connsiteX11" fmla="*/ 1719330 w 1858414"/>
              <a:gd name="connsiteY11" fmla="*/ 1068280 h 1157056"/>
              <a:gd name="connsiteX12" fmla="*/ 1713412 w 1858414"/>
              <a:gd name="connsiteY12" fmla="*/ 1062361 h 1157056"/>
              <a:gd name="connsiteX13" fmla="*/ 1692697 w 1858414"/>
              <a:gd name="connsiteY13" fmla="*/ 1053484 h 1157056"/>
              <a:gd name="connsiteX14" fmla="*/ 1686779 w 1858414"/>
              <a:gd name="connsiteY14" fmla="*/ 1047565 h 1157056"/>
              <a:gd name="connsiteX15" fmla="*/ 1669023 w 1858414"/>
              <a:gd name="connsiteY15" fmla="*/ 1035728 h 1157056"/>
              <a:gd name="connsiteX16" fmla="*/ 1660146 w 1858414"/>
              <a:gd name="connsiteY16" fmla="*/ 1026851 h 1157056"/>
              <a:gd name="connsiteX17" fmla="*/ 1651268 w 1858414"/>
              <a:gd name="connsiteY17" fmla="*/ 1023891 h 1157056"/>
              <a:gd name="connsiteX18" fmla="*/ 1633513 w 1858414"/>
              <a:gd name="connsiteY18" fmla="*/ 1012055 h 1157056"/>
              <a:gd name="connsiteX19" fmla="*/ 1598002 w 1858414"/>
              <a:gd name="connsiteY19" fmla="*/ 1000218 h 1157056"/>
              <a:gd name="connsiteX20" fmla="*/ 1589124 w 1858414"/>
              <a:gd name="connsiteY20" fmla="*/ 997258 h 1157056"/>
              <a:gd name="connsiteX21" fmla="*/ 1580247 w 1858414"/>
              <a:gd name="connsiteY21" fmla="*/ 991340 h 1157056"/>
              <a:gd name="connsiteX22" fmla="*/ 1574328 w 1858414"/>
              <a:gd name="connsiteY22" fmla="*/ 985422 h 1157056"/>
              <a:gd name="connsiteX23" fmla="*/ 1565450 w 1858414"/>
              <a:gd name="connsiteY23" fmla="*/ 982462 h 1157056"/>
              <a:gd name="connsiteX24" fmla="*/ 1556573 w 1858414"/>
              <a:gd name="connsiteY24" fmla="*/ 976544 h 1157056"/>
              <a:gd name="connsiteX25" fmla="*/ 1544736 w 1858414"/>
              <a:gd name="connsiteY25" fmla="*/ 958789 h 1157056"/>
              <a:gd name="connsiteX26" fmla="*/ 1538817 w 1858414"/>
              <a:gd name="connsiteY26" fmla="*/ 946952 h 1157056"/>
              <a:gd name="connsiteX27" fmla="*/ 1532899 w 1858414"/>
              <a:gd name="connsiteY27" fmla="*/ 941033 h 1157056"/>
              <a:gd name="connsiteX28" fmla="*/ 1515144 w 1858414"/>
              <a:gd name="connsiteY28" fmla="*/ 917359 h 1157056"/>
              <a:gd name="connsiteX29" fmla="*/ 1509225 w 1858414"/>
              <a:gd name="connsiteY29" fmla="*/ 911441 h 1157056"/>
              <a:gd name="connsiteX30" fmla="*/ 1491470 w 1858414"/>
              <a:gd name="connsiteY30" fmla="*/ 890726 h 1157056"/>
              <a:gd name="connsiteX31" fmla="*/ 1482592 w 1858414"/>
              <a:gd name="connsiteY31" fmla="*/ 887767 h 1157056"/>
              <a:gd name="connsiteX32" fmla="*/ 1473715 w 1858414"/>
              <a:gd name="connsiteY32" fmla="*/ 881849 h 1157056"/>
              <a:gd name="connsiteX33" fmla="*/ 1461878 w 1858414"/>
              <a:gd name="connsiteY33" fmla="*/ 875930 h 1157056"/>
              <a:gd name="connsiteX34" fmla="*/ 1455959 w 1858414"/>
              <a:gd name="connsiteY34" fmla="*/ 870012 h 1157056"/>
              <a:gd name="connsiteX35" fmla="*/ 1447082 w 1858414"/>
              <a:gd name="connsiteY35" fmla="*/ 864093 h 1157056"/>
              <a:gd name="connsiteX36" fmla="*/ 1435245 w 1858414"/>
              <a:gd name="connsiteY36" fmla="*/ 849297 h 1157056"/>
              <a:gd name="connsiteX37" fmla="*/ 1426367 w 1858414"/>
              <a:gd name="connsiteY37" fmla="*/ 843379 h 1157056"/>
              <a:gd name="connsiteX38" fmla="*/ 1405652 w 1858414"/>
              <a:gd name="connsiteY38" fmla="*/ 822664 h 1157056"/>
              <a:gd name="connsiteX39" fmla="*/ 1381979 w 1858414"/>
              <a:gd name="connsiteY39" fmla="*/ 798990 h 1157056"/>
              <a:gd name="connsiteX40" fmla="*/ 1367183 w 1858414"/>
              <a:gd name="connsiteY40" fmla="*/ 787154 h 1157056"/>
              <a:gd name="connsiteX41" fmla="*/ 1358305 w 1858414"/>
              <a:gd name="connsiteY41" fmla="*/ 784194 h 1157056"/>
              <a:gd name="connsiteX42" fmla="*/ 1343509 w 1858414"/>
              <a:gd name="connsiteY42" fmla="*/ 775317 h 1157056"/>
              <a:gd name="connsiteX43" fmla="*/ 1337590 w 1858414"/>
              <a:gd name="connsiteY43" fmla="*/ 769398 h 1157056"/>
              <a:gd name="connsiteX44" fmla="*/ 1328713 w 1858414"/>
              <a:gd name="connsiteY44" fmla="*/ 763480 h 1157056"/>
              <a:gd name="connsiteX45" fmla="*/ 1322794 w 1858414"/>
              <a:gd name="connsiteY45" fmla="*/ 757561 h 1157056"/>
              <a:gd name="connsiteX46" fmla="*/ 1307998 w 1858414"/>
              <a:gd name="connsiteY46" fmla="*/ 745724 h 1157056"/>
              <a:gd name="connsiteX47" fmla="*/ 1302080 w 1858414"/>
              <a:gd name="connsiteY47" fmla="*/ 736847 h 1157056"/>
              <a:gd name="connsiteX48" fmla="*/ 1290243 w 1858414"/>
              <a:gd name="connsiteY48" fmla="*/ 730928 h 1157056"/>
              <a:gd name="connsiteX49" fmla="*/ 1281365 w 1858414"/>
              <a:gd name="connsiteY49" fmla="*/ 722051 h 1157056"/>
              <a:gd name="connsiteX50" fmla="*/ 1266569 w 1858414"/>
              <a:gd name="connsiteY50" fmla="*/ 713173 h 1157056"/>
              <a:gd name="connsiteX51" fmla="*/ 1254732 w 1858414"/>
              <a:gd name="connsiteY51" fmla="*/ 701336 h 1157056"/>
              <a:gd name="connsiteX52" fmla="*/ 1228099 w 1858414"/>
              <a:gd name="connsiteY52" fmla="*/ 692458 h 1157056"/>
              <a:gd name="connsiteX53" fmla="*/ 1219221 w 1858414"/>
              <a:gd name="connsiteY53" fmla="*/ 689499 h 1157056"/>
              <a:gd name="connsiteX54" fmla="*/ 1210344 w 1858414"/>
              <a:gd name="connsiteY54" fmla="*/ 686540 h 1157056"/>
              <a:gd name="connsiteX55" fmla="*/ 1180751 w 1858414"/>
              <a:gd name="connsiteY55" fmla="*/ 677662 h 1157056"/>
              <a:gd name="connsiteX56" fmla="*/ 1171874 w 1858414"/>
              <a:gd name="connsiteY56" fmla="*/ 674703 h 1157056"/>
              <a:gd name="connsiteX57" fmla="*/ 1154118 w 1858414"/>
              <a:gd name="connsiteY57" fmla="*/ 665825 h 1157056"/>
              <a:gd name="connsiteX58" fmla="*/ 1142282 w 1858414"/>
              <a:gd name="connsiteY58" fmla="*/ 656948 h 1157056"/>
              <a:gd name="connsiteX59" fmla="*/ 1115649 w 1858414"/>
              <a:gd name="connsiteY59" fmla="*/ 636233 h 1157056"/>
              <a:gd name="connsiteX60" fmla="*/ 1097893 w 1858414"/>
              <a:gd name="connsiteY60" fmla="*/ 630315 h 1157056"/>
              <a:gd name="connsiteX61" fmla="*/ 1089016 w 1858414"/>
              <a:gd name="connsiteY61" fmla="*/ 627356 h 1157056"/>
              <a:gd name="connsiteX62" fmla="*/ 1080138 w 1858414"/>
              <a:gd name="connsiteY62" fmla="*/ 624396 h 1157056"/>
              <a:gd name="connsiteX63" fmla="*/ 1065342 w 1858414"/>
              <a:gd name="connsiteY63" fmla="*/ 615519 h 1157056"/>
              <a:gd name="connsiteX64" fmla="*/ 1056464 w 1858414"/>
              <a:gd name="connsiteY64" fmla="*/ 609600 h 1157056"/>
              <a:gd name="connsiteX65" fmla="*/ 1038709 w 1858414"/>
              <a:gd name="connsiteY65" fmla="*/ 603682 h 1157056"/>
              <a:gd name="connsiteX66" fmla="*/ 1023913 w 1858414"/>
              <a:gd name="connsiteY66" fmla="*/ 594804 h 1157056"/>
              <a:gd name="connsiteX67" fmla="*/ 1017994 w 1858414"/>
              <a:gd name="connsiteY67" fmla="*/ 588886 h 1157056"/>
              <a:gd name="connsiteX68" fmla="*/ 1009116 w 1858414"/>
              <a:gd name="connsiteY68" fmla="*/ 585926 h 1157056"/>
              <a:gd name="connsiteX69" fmla="*/ 1000239 w 1858414"/>
              <a:gd name="connsiteY69" fmla="*/ 580008 h 1157056"/>
              <a:gd name="connsiteX70" fmla="*/ 982483 w 1858414"/>
              <a:gd name="connsiteY70" fmla="*/ 574089 h 1157056"/>
              <a:gd name="connsiteX71" fmla="*/ 973606 w 1858414"/>
              <a:gd name="connsiteY71" fmla="*/ 568171 h 1157056"/>
              <a:gd name="connsiteX72" fmla="*/ 955850 w 1858414"/>
              <a:gd name="connsiteY72" fmla="*/ 562253 h 1157056"/>
              <a:gd name="connsiteX73" fmla="*/ 938095 w 1858414"/>
              <a:gd name="connsiteY73" fmla="*/ 550416 h 1157056"/>
              <a:gd name="connsiteX74" fmla="*/ 932177 w 1858414"/>
              <a:gd name="connsiteY74" fmla="*/ 544497 h 1157056"/>
              <a:gd name="connsiteX75" fmla="*/ 923299 w 1858414"/>
              <a:gd name="connsiteY75" fmla="*/ 538579 h 1157056"/>
              <a:gd name="connsiteX76" fmla="*/ 911462 w 1858414"/>
              <a:gd name="connsiteY76" fmla="*/ 526742 h 1157056"/>
              <a:gd name="connsiteX77" fmla="*/ 905544 w 1858414"/>
              <a:gd name="connsiteY77" fmla="*/ 520823 h 1157056"/>
              <a:gd name="connsiteX78" fmla="*/ 896666 w 1858414"/>
              <a:gd name="connsiteY78" fmla="*/ 514905 h 1157056"/>
              <a:gd name="connsiteX79" fmla="*/ 884829 w 1858414"/>
              <a:gd name="connsiteY79" fmla="*/ 497150 h 1157056"/>
              <a:gd name="connsiteX80" fmla="*/ 878911 w 1858414"/>
              <a:gd name="connsiteY80" fmla="*/ 488272 h 1157056"/>
              <a:gd name="connsiteX81" fmla="*/ 861155 w 1858414"/>
              <a:gd name="connsiteY81" fmla="*/ 458680 h 1157056"/>
              <a:gd name="connsiteX82" fmla="*/ 849318 w 1858414"/>
              <a:gd name="connsiteY82" fmla="*/ 446843 h 1157056"/>
              <a:gd name="connsiteX83" fmla="*/ 843400 w 1858414"/>
              <a:gd name="connsiteY83" fmla="*/ 440924 h 1157056"/>
              <a:gd name="connsiteX84" fmla="*/ 825645 w 1858414"/>
              <a:gd name="connsiteY84" fmla="*/ 435006 h 1157056"/>
              <a:gd name="connsiteX85" fmla="*/ 810849 w 1858414"/>
              <a:gd name="connsiteY85" fmla="*/ 426128 h 1157056"/>
              <a:gd name="connsiteX86" fmla="*/ 801971 w 1858414"/>
              <a:gd name="connsiteY86" fmla="*/ 420210 h 1157056"/>
              <a:gd name="connsiteX87" fmla="*/ 796052 w 1858414"/>
              <a:gd name="connsiteY87" fmla="*/ 414291 h 1157056"/>
              <a:gd name="connsiteX88" fmla="*/ 787175 w 1858414"/>
              <a:gd name="connsiteY88" fmla="*/ 411332 h 1157056"/>
              <a:gd name="connsiteX89" fmla="*/ 778297 w 1858414"/>
              <a:gd name="connsiteY89" fmla="*/ 405414 h 1157056"/>
              <a:gd name="connsiteX90" fmla="*/ 760542 w 1858414"/>
              <a:gd name="connsiteY90" fmla="*/ 399495 h 1157056"/>
              <a:gd name="connsiteX91" fmla="*/ 739827 w 1858414"/>
              <a:gd name="connsiteY91" fmla="*/ 393577 h 1157056"/>
              <a:gd name="connsiteX92" fmla="*/ 730950 w 1858414"/>
              <a:gd name="connsiteY92" fmla="*/ 390618 h 1157056"/>
              <a:gd name="connsiteX93" fmla="*/ 716153 w 1858414"/>
              <a:gd name="connsiteY93" fmla="*/ 381740 h 1157056"/>
              <a:gd name="connsiteX94" fmla="*/ 707276 w 1858414"/>
              <a:gd name="connsiteY94" fmla="*/ 375822 h 1157056"/>
              <a:gd name="connsiteX95" fmla="*/ 701357 w 1858414"/>
              <a:gd name="connsiteY95" fmla="*/ 369903 h 1157056"/>
              <a:gd name="connsiteX96" fmla="*/ 683602 w 1858414"/>
              <a:gd name="connsiteY96" fmla="*/ 363985 h 1157056"/>
              <a:gd name="connsiteX97" fmla="*/ 674724 w 1858414"/>
              <a:gd name="connsiteY97" fmla="*/ 361025 h 1157056"/>
              <a:gd name="connsiteX98" fmla="*/ 665847 w 1858414"/>
              <a:gd name="connsiteY98" fmla="*/ 358066 h 1157056"/>
              <a:gd name="connsiteX99" fmla="*/ 648091 w 1858414"/>
              <a:gd name="connsiteY99" fmla="*/ 349189 h 1157056"/>
              <a:gd name="connsiteX100" fmla="*/ 645132 w 1858414"/>
              <a:gd name="connsiteY100" fmla="*/ 340311 h 1157056"/>
              <a:gd name="connsiteX101" fmla="*/ 627377 w 1858414"/>
              <a:gd name="connsiteY101" fmla="*/ 337352 h 1157056"/>
              <a:gd name="connsiteX102" fmla="*/ 606662 w 1858414"/>
              <a:gd name="connsiteY102" fmla="*/ 334392 h 1157056"/>
              <a:gd name="connsiteX103" fmla="*/ 588907 w 1858414"/>
              <a:gd name="connsiteY103" fmla="*/ 325515 h 1157056"/>
              <a:gd name="connsiteX104" fmla="*/ 582988 w 1858414"/>
              <a:gd name="connsiteY104" fmla="*/ 319596 h 1157056"/>
              <a:gd name="connsiteX105" fmla="*/ 550437 w 1858414"/>
              <a:gd name="connsiteY105" fmla="*/ 307759 h 1157056"/>
              <a:gd name="connsiteX106" fmla="*/ 535641 w 1858414"/>
              <a:gd name="connsiteY106" fmla="*/ 295922 h 1157056"/>
              <a:gd name="connsiteX107" fmla="*/ 514926 w 1858414"/>
              <a:gd name="connsiteY107" fmla="*/ 290004 h 1157056"/>
              <a:gd name="connsiteX108" fmla="*/ 506049 w 1858414"/>
              <a:gd name="connsiteY108" fmla="*/ 284086 h 1157056"/>
              <a:gd name="connsiteX109" fmla="*/ 497171 w 1858414"/>
              <a:gd name="connsiteY109" fmla="*/ 281126 h 1157056"/>
              <a:gd name="connsiteX110" fmla="*/ 491252 w 1858414"/>
              <a:gd name="connsiteY110" fmla="*/ 275208 h 1157056"/>
              <a:gd name="connsiteX111" fmla="*/ 479416 w 1858414"/>
              <a:gd name="connsiteY111" fmla="*/ 269289 h 1157056"/>
              <a:gd name="connsiteX112" fmla="*/ 461660 w 1858414"/>
              <a:gd name="connsiteY112" fmla="*/ 263371 h 1157056"/>
              <a:gd name="connsiteX113" fmla="*/ 452783 w 1858414"/>
              <a:gd name="connsiteY113" fmla="*/ 260412 h 1157056"/>
              <a:gd name="connsiteX114" fmla="*/ 446864 w 1858414"/>
              <a:gd name="connsiteY114" fmla="*/ 254493 h 1157056"/>
              <a:gd name="connsiteX115" fmla="*/ 437986 w 1858414"/>
              <a:gd name="connsiteY115" fmla="*/ 251534 h 1157056"/>
              <a:gd name="connsiteX116" fmla="*/ 432068 w 1858414"/>
              <a:gd name="connsiteY116" fmla="*/ 242656 h 1157056"/>
              <a:gd name="connsiteX117" fmla="*/ 414313 w 1858414"/>
              <a:gd name="connsiteY117" fmla="*/ 233779 h 1157056"/>
              <a:gd name="connsiteX118" fmla="*/ 405435 w 1858414"/>
              <a:gd name="connsiteY118" fmla="*/ 227860 h 1157056"/>
              <a:gd name="connsiteX119" fmla="*/ 387680 w 1858414"/>
              <a:gd name="connsiteY119" fmla="*/ 221942 h 1157056"/>
              <a:gd name="connsiteX120" fmla="*/ 361047 w 1858414"/>
              <a:gd name="connsiteY120" fmla="*/ 207146 h 1157056"/>
              <a:gd name="connsiteX121" fmla="*/ 352169 w 1858414"/>
              <a:gd name="connsiteY121" fmla="*/ 201227 h 1157056"/>
              <a:gd name="connsiteX122" fmla="*/ 343291 w 1858414"/>
              <a:gd name="connsiteY122" fmla="*/ 198268 h 1157056"/>
              <a:gd name="connsiteX123" fmla="*/ 316658 w 1858414"/>
              <a:gd name="connsiteY123" fmla="*/ 183472 h 1157056"/>
              <a:gd name="connsiteX124" fmla="*/ 287066 w 1858414"/>
              <a:gd name="connsiteY124" fmla="*/ 165717 h 1157056"/>
              <a:gd name="connsiteX125" fmla="*/ 278188 w 1858414"/>
              <a:gd name="connsiteY125" fmla="*/ 162757 h 1157056"/>
              <a:gd name="connsiteX126" fmla="*/ 248596 w 1858414"/>
              <a:gd name="connsiteY126" fmla="*/ 147961 h 1157056"/>
              <a:gd name="connsiteX127" fmla="*/ 236759 w 1858414"/>
              <a:gd name="connsiteY127" fmla="*/ 139084 h 1157056"/>
              <a:gd name="connsiteX128" fmla="*/ 207167 w 1858414"/>
              <a:gd name="connsiteY128" fmla="*/ 130206 h 1157056"/>
              <a:gd name="connsiteX129" fmla="*/ 189412 w 1858414"/>
              <a:gd name="connsiteY129" fmla="*/ 121328 h 1157056"/>
              <a:gd name="connsiteX130" fmla="*/ 180534 w 1858414"/>
              <a:gd name="connsiteY130" fmla="*/ 112451 h 1157056"/>
              <a:gd name="connsiteX131" fmla="*/ 168697 w 1858414"/>
              <a:gd name="connsiteY131" fmla="*/ 109491 h 1157056"/>
              <a:gd name="connsiteX132" fmla="*/ 159819 w 1858414"/>
              <a:gd name="connsiteY132" fmla="*/ 106532 h 1157056"/>
              <a:gd name="connsiteX133" fmla="*/ 150942 w 1858414"/>
              <a:gd name="connsiteY133" fmla="*/ 100614 h 1157056"/>
              <a:gd name="connsiteX134" fmla="*/ 145023 w 1858414"/>
              <a:gd name="connsiteY134" fmla="*/ 94695 h 1157056"/>
              <a:gd name="connsiteX135" fmla="*/ 133186 w 1858414"/>
              <a:gd name="connsiteY135" fmla="*/ 91736 h 1157056"/>
              <a:gd name="connsiteX136" fmla="*/ 115431 w 1858414"/>
              <a:gd name="connsiteY136" fmla="*/ 79899 h 1157056"/>
              <a:gd name="connsiteX137" fmla="*/ 97676 w 1858414"/>
              <a:gd name="connsiteY137" fmla="*/ 73981 h 1157056"/>
              <a:gd name="connsiteX138" fmla="*/ 79920 w 1858414"/>
              <a:gd name="connsiteY138" fmla="*/ 62144 h 1157056"/>
              <a:gd name="connsiteX139" fmla="*/ 74002 w 1858414"/>
              <a:gd name="connsiteY139" fmla="*/ 56225 h 1157056"/>
              <a:gd name="connsiteX140" fmla="*/ 65124 w 1858414"/>
              <a:gd name="connsiteY140" fmla="*/ 53266 h 1157056"/>
              <a:gd name="connsiteX141" fmla="*/ 56247 w 1858414"/>
              <a:gd name="connsiteY141" fmla="*/ 47348 h 1157056"/>
              <a:gd name="connsiteX142" fmla="*/ 50328 w 1858414"/>
              <a:gd name="connsiteY142" fmla="*/ 41429 h 1157056"/>
              <a:gd name="connsiteX143" fmla="*/ 41450 w 1858414"/>
              <a:gd name="connsiteY143" fmla="*/ 38470 h 1157056"/>
              <a:gd name="connsiteX144" fmla="*/ 26654 w 1858414"/>
              <a:gd name="connsiteY144" fmla="*/ 23674 h 1157056"/>
              <a:gd name="connsiteX145" fmla="*/ 17777 w 1858414"/>
              <a:gd name="connsiteY145" fmla="*/ 14796 h 1157056"/>
              <a:gd name="connsiteX146" fmla="*/ 5940 w 1858414"/>
              <a:gd name="connsiteY146" fmla="*/ 8878 h 1157056"/>
              <a:gd name="connsiteX147" fmla="*/ 21 w 1858414"/>
              <a:gd name="connsiteY147" fmla="*/ 0 h 115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858414" h="1157056">
                <a:moveTo>
                  <a:pt x="1858414" y="1157056"/>
                </a:moveTo>
                <a:cubicBezTo>
                  <a:pt x="1858356" y="1157046"/>
                  <a:pt x="1831764" y="1153100"/>
                  <a:pt x="1828821" y="1151138"/>
                </a:cubicBezTo>
                <a:cubicBezTo>
                  <a:pt x="1825862" y="1149165"/>
                  <a:pt x="1824347" y="1145510"/>
                  <a:pt x="1822903" y="1142260"/>
                </a:cubicBezTo>
                <a:cubicBezTo>
                  <a:pt x="1820369" y="1136559"/>
                  <a:pt x="1822175" y="1127966"/>
                  <a:pt x="1816984" y="1124505"/>
                </a:cubicBezTo>
                <a:lnTo>
                  <a:pt x="1808107" y="1118587"/>
                </a:lnTo>
                <a:cubicBezTo>
                  <a:pt x="1807121" y="1115628"/>
                  <a:pt x="1807354" y="1111915"/>
                  <a:pt x="1805148" y="1109709"/>
                </a:cubicBezTo>
                <a:cubicBezTo>
                  <a:pt x="1794973" y="1099534"/>
                  <a:pt x="1789678" y="1098634"/>
                  <a:pt x="1778515" y="1094913"/>
                </a:cubicBezTo>
                <a:cubicBezTo>
                  <a:pt x="1776542" y="1092940"/>
                  <a:pt x="1774989" y="1090430"/>
                  <a:pt x="1772596" y="1088994"/>
                </a:cubicBezTo>
                <a:cubicBezTo>
                  <a:pt x="1769921" y="1087389"/>
                  <a:pt x="1766717" y="1086892"/>
                  <a:pt x="1763718" y="1086035"/>
                </a:cubicBezTo>
                <a:cubicBezTo>
                  <a:pt x="1737708" y="1078604"/>
                  <a:pt x="1764291" y="1087212"/>
                  <a:pt x="1743004" y="1080117"/>
                </a:cubicBezTo>
                <a:cubicBezTo>
                  <a:pt x="1741031" y="1078144"/>
                  <a:pt x="1739581" y="1075446"/>
                  <a:pt x="1737085" y="1074198"/>
                </a:cubicBezTo>
                <a:cubicBezTo>
                  <a:pt x="1731505" y="1071408"/>
                  <a:pt x="1719330" y="1068280"/>
                  <a:pt x="1719330" y="1068280"/>
                </a:cubicBezTo>
                <a:cubicBezTo>
                  <a:pt x="1717357" y="1066307"/>
                  <a:pt x="1715907" y="1063609"/>
                  <a:pt x="1713412" y="1062361"/>
                </a:cubicBezTo>
                <a:cubicBezTo>
                  <a:pt x="1691619" y="1051464"/>
                  <a:pt x="1710648" y="1067845"/>
                  <a:pt x="1692697" y="1053484"/>
                </a:cubicBezTo>
                <a:cubicBezTo>
                  <a:pt x="1690518" y="1051741"/>
                  <a:pt x="1689011" y="1049239"/>
                  <a:pt x="1686779" y="1047565"/>
                </a:cubicBezTo>
                <a:cubicBezTo>
                  <a:pt x="1681088" y="1043297"/>
                  <a:pt x="1674053" y="1040758"/>
                  <a:pt x="1669023" y="1035728"/>
                </a:cubicBezTo>
                <a:cubicBezTo>
                  <a:pt x="1666064" y="1032769"/>
                  <a:pt x="1663628" y="1029172"/>
                  <a:pt x="1660146" y="1026851"/>
                </a:cubicBezTo>
                <a:cubicBezTo>
                  <a:pt x="1657550" y="1025121"/>
                  <a:pt x="1653995" y="1025406"/>
                  <a:pt x="1651268" y="1023891"/>
                </a:cubicBezTo>
                <a:cubicBezTo>
                  <a:pt x="1645050" y="1020437"/>
                  <a:pt x="1640261" y="1014304"/>
                  <a:pt x="1633513" y="1012055"/>
                </a:cubicBezTo>
                <a:lnTo>
                  <a:pt x="1598002" y="1000218"/>
                </a:lnTo>
                <a:cubicBezTo>
                  <a:pt x="1595043" y="999231"/>
                  <a:pt x="1591720" y="998988"/>
                  <a:pt x="1589124" y="997258"/>
                </a:cubicBezTo>
                <a:cubicBezTo>
                  <a:pt x="1586165" y="995285"/>
                  <a:pt x="1583024" y="993561"/>
                  <a:pt x="1580247" y="991340"/>
                </a:cubicBezTo>
                <a:cubicBezTo>
                  <a:pt x="1578068" y="989597"/>
                  <a:pt x="1576720" y="986857"/>
                  <a:pt x="1574328" y="985422"/>
                </a:cubicBezTo>
                <a:cubicBezTo>
                  <a:pt x="1571653" y="983817"/>
                  <a:pt x="1568240" y="983857"/>
                  <a:pt x="1565450" y="982462"/>
                </a:cubicBezTo>
                <a:cubicBezTo>
                  <a:pt x="1562269" y="980872"/>
                  <a:pt x="1559532" y="978517"/>
                  <a:pt x="1556573" y="976544"/>
                </a:cubicBezTo>
                <a:cubicBezTo>
                  <a:pt x="1552627" y="970626"/>
                  <a:pt x="1547917" y="965151"/>
                  <a:pt x="1544736" y="958789"/>
                </a:cubicBezTo>
                <a:cubicBezTo>
                  <a:pt x="1542763" y="954843"/>
                  <a:pt x="1541264" y="950623"/>
                  <a:pt x="1538817" y="946952"/>
                </a:cubicBezTo>
                <a:cubicBezTo>
                  <a:pt x="1537269" y="944631"/>
                  <a:pt x="1534642" y="943212"/>
                  <a:pt x="1532899" y="941033"/>
                </a:cubicBezTo>
                <a:cubicBezTo>
                  <a:pt x="1526737" y="933330"/>
                  <a:pt x="1522120" y="924333"/>
                  <a:pt x="1515144" y="917359"/>
                </a:cubicBezTo>
                <a:cubicBezTo>
                  <a:pt x="1513171" y="915386"/>
                  <a:pt x="1510968" y="913620"/>
                  <a:pt x="1509225" y="911441"/>
                </a:cubicBezTo>
                <a:cubicBezTo>
                  <a:pt x="1504405" y="905416"/>
                  <a:pt x="1499243" y="893317"/>
                  <a:pt x="1491470" y="890726"/>
                </a:cubicBezTo>
                <a:lnTo>
                  <a:pt x="1482592" y="887767"/>
                </a:lnTo>
                <a:cubicBezTo>
                  <a:pt x="1479633" y="885794"/>
                  <a:pt x="1476803" y="883613"/>
                  <a:pt x="1473715" y="881849"/>
                </a:cubicBezTo>
                <a:cubicBezTo>
                  <a:pt x="1469885" y="879660"/>
                  <a:pt x="1465549" y="878377"/>
                  <a:pt x="1461878" y="875930"/>
                </a:cubicBezTo>
                <a:cubicBezTo>
                  <a:pt x="1459557" y="874382"/>
                  <a:pt x="1458138" y="871755"/>
                  <a:pt x="1455959" y="870012"/>
                </a:cubicBezTo>
                <a:cubicBezTo>
                  <a:pt x="1453182" y="867790"/>
                  <a:pt x="1450041" y="866066"/>
                  <a:pt x="1447082" y="864093"/>
                </a:cubicBezTo>
                <a:cubicBezTo>
                  <a:pt x="1442690" y="857506"/>
                  <a:pt x="1441265" y="854113"/>
                  <a:pt x="1435245" y="849297"/>
                </a:cubicBezTo>
                <a:cubicBezTo>
                  <a:pt x="1432468" y="847075"/>
                  <a:pt x="1429326" y="845352"/>
                  <a:pt x="1426367" y="843379"/>
                </a:cubicBezTo>
                <a:cubicBezTo>
                  <a:pt x="1419672" y="823290"/>
                  <a:pt x="1429395" y="846407"/>
                  <a:pt x="1405652" y="822664"/>
                </a:cubicBezTo>
                <a:lnTo>
                  <a:pt x="1381979" y="798990"/>
                </a:lnTo>
                <a:cubicBezTo>
                  <a:pt x="1376476" y="793487"/>
                  <a:pt x="1374645" y="790885"/>
                  <a:pt x="1367183" y="787154"/>
                </a:cubicBezTo>
                <a:cubicBezTo>
                  <a:pt x="1364393" y="785759"/>
                  <a:pt x="1361264" y="785181"/>
                  <a:pt x="1358305" y="784194"/>
                </a:cubicBezTo>
                <a:cubicBezTo>
                  <a:pt x="1343304" y="769196"/>
                  <a:pt x="1362720" y="786844"/>
                  <a:pt x="1343509" y="775317"/>
                </a:cubicBezTo>
                <a:cubicBezTo>
                  <a:pt x="1341116" y="773881"/>
                  <a:pt x="1339769" y="771141"/>
                  <a:pt x="1337590" y="769398"/>
                </a:cubicBezTo>
                <a:cubicBezTo>
                  <a:pt x="1334813" y="767176"/>
                  <a:pt x="1331490" y="765702"/>
                  <a:pt x="1328713" y="763480"/>
                </a:cubicBezTo>
                <a:cubicBezTo>
                  <a:pt x="1326534" y="761737"/>
                  <a:pt x="1324973" y="759304"/>
                  <a:pt x="1322794" y="757561"/>
                </a:cubicBezTo>
                <a:cubicBezTo>
                  <a:pt x="1314244" y="750722"/>
                  <a:pt x="1314352" y="753667"/>
                  <a:pt x="1307998" y="745724"/>
                </a:cubicBezTo>
                <a:cubicBezTo>
                  <a:pt x="1305777" y="742947"/>
                  <a:pt x="1304812" y="739124"/>
                  <a:pt x="1302080" y="736847"/>
                </a:cubicBezTo>
                <a:cubicBezTo>
                  <a:pt x="1298691" y="734023"/>
                  <a:pt x="1293833" y="733492"/>
                  <a:pt x="1290243" y="730928"/>
                </a:cubicBezTo>
                <a:cubicBezTo>
                  <a:pt x="1286838" y="728496"/>
                  <a:pt x="1284713" y="724562"/>
                  <a:pt x="1281365" y="722051"/>
                </a:cubicBezTo>
                <a:cubicBezTo>
                  <a:pt x="1276764" y="718600"/>
                  <a:pt x="1271109" y="716704"/>
                  <a:pt x="1266569" y="713173"/>
                </a:cubicBezTo>
                <a:cubicBezTo>
                  <a:pt x="1262164" y="709747"/>
                  <a:pt x="1260026" y="703100"/>
                  <a:pt x="1254732" y="701336"/>
                </a:cubicBezTo>
                <a:lnTo>
                  <a:pt x="1228099" y="692458"/>
                </a:lnTo>
                <a:lnTo>
                  <a:pt x="1219221" y="689499"/>
                </a:lnTo>
                <a:cubicBezTo>
                  <a:pt x="1216262" y="688513"/>
                  <a:pt x="1213370" y="687296"/>
                  <a:pt x="1210344" y="686540"/>
                </a:cubicBezTo>
                <a:cubicBezTo>
                  <a:pt x="1192453" y="682068"/>
                  <a:pt x="1202367" y="684868"/>
                  <a:pt x="1180751" y="677662"/>
                </a:cubicBezTo>
                <a:cubicBezTo>
                  <a:pt x="1177792" y="676676"/>
                  <a:pt x="1174469" y="676433"/>
                  <a:pt x="1171874" y="674703"/>
                </a:cubicBezTo>
                <a:cubicBezTo>
                  <a:pt x="1160400" y="667055"/>
                  <a:pt x="1166370" y="669910"/>
                  <a:pt x="1154118" y="665825"/>
                </a:cubicBezTo>
                <a:cubicBezTo>
                  <a:pt x="1150173" y="662866"/>
                  <a:pt x="1145968" y="660224"/>
                  <a:pt x="1142282" y="656948"/>
                </a:cubicBezTo>
                <a:cubicBezTo>
                  <a:pt x="1126146" y="642605"/>
                  <a:pt x="1132598" y="643013"/>
                  <a:pt x="1115649" y="636233"/>
                </a:cubicBezTo>
                <a:cubicBezTo>
                  <a:pt x="1109856" y="633916"/>
                  <a:pt x="1103812" y="632288"/>
                  <a:pt x="1097893" y="630315"/>
                </a:cubicBezTo>
                <a:lnTo>
                  <a:pt x="1089016" y="627356"/>
                </a:lnTo>
                <a:lnTo>
                  <a:pt x="1080138" y="624396"/>
                </a:lnTo>
                <a:cubicBezTo>
                  <a:pt x="1068575" y="612835"/>
                  <a:pt x="1080709" y="623203"/>
                  <a:pt x="1065342" y="615519"/>
                </a:cubicBezTo>
                <a:cubicBezTo>
                  <a:pt x="1062161" y="613928"/>
                  <a:pt x="1059714" y="611045"/>
                  <a:pt x="1056464" y="609600"/>
                </a:cubicBezTo>
                <a:cubicBezTo>
                  <a:pt x="1050763" y="607066"/>
                  <a:pt x="1038709" y="603682"/>
                  <a:pt x="1038709" y="603682"/>
                </a:cubicBezTo>
                <a:cubicBezTo>
                  <a:pt x="1023713" y="588686"/>
                  <a:pt x="1043118" y="606326"/>
                  <a:pt x="1023913" y="594804"/>
                </a:cubicBezTo>
                <a:cubicBezTo>
                  <a:pt x="1021521" y="593369"/>
                  <a:pt x="1020386" y="590321"/>
                  <a:pt x="1017994" y="588886"/>
                </a:cubicBezTo>
                <a:cubicBezTo>
                  <a:pt x="1015319" y="587281"/>
                  <a:pt x="1011906" y="587321"/>
                  <a:pt x="1009116" y="585926"/>
                </a:cubicBezTo>
                <a:cubicBezTo>
                  <a:pt x="1005935" y="584336"/>
                  <a:pt x="1003489" y="581452"/>
                  <a:pt x="1000239" y="580008"/>
                </a:cubicBezTo>
                <a:cubicBezTo>
                  <a:pt x="994538" y="577474"/>
                  <a:pt x="987674" y="577550"/>
                  <a:pt x="982483" y="574089"/>
                </a:cubicBezTo>
                <a:cubicBezTo>
                  <a:pt x="979524" y="572116"/>
                  <a:pt x="976856" y="569615"/>
                  <a:pt x="973606" y="568171"/>
                </a:cubicBezTo>
                <a:cubicBezTo>
                  <a:pt x="967905" y="565637"/>
                  <a:pt x="955850" y="562253"/>
                  <a:pt x="955850" y="562253"/>
                </a:cubicBezTo>
                <a:cubicBezTo>
                  <a:pt x="942281" y="548682"/>
                  <a:pt x="959593" y="564749"/>
                  <a:pt x="938095" y="550416"/>
                </a:cubicBezTo>
                <a:cubicBezTo>
                  <a:pt x="935774" y="548868"/>
                  <a:pt x="934356" y="546240"/>
                  <a:pt x="932177" y="544497"/>
                </a:cubicBezTo>
                <a:cubicBezTo>
                  <a:pt x="929400" y="542275"/>
                  <a:pt x="925999" y="540894"/>
                  <a:pt x="923299" y="538579"/>
                </a:cubicBezTo>
                <a:cubicBezTo>
                  <a:pt x="919062" y="534948"/>
                  <a:pt x="915408" y="530688"/>
                  <a:pt x="911462" y="526742"/>
                </a:cubicBezTo>
                <a:cubicBezTo>
                  <a:pt x="909489" y="524769"/>
                  <a:pt x="907866" y="522370"/>
                  <a:pt x="905544" y="520823"/>
                </a:cubicBezTo>
                <a:lnTo>
                  <a:pt x="896666" y="514905"/>
                </a:lnTo>
                <a:lnTo>
                  <a:pt x="884829" y="497150"/>
                </a:lnTo>
                <a:cubicBezTo>
                  <a:pt x="882856" y="494191"/>
                  <a:pt x="880036" y="491646"/>
                  <a:pt x="878911" y="488272"/>
                </a:cubicBezTo>
                <a:cubicBezTo>
                  <a:pt x="871227" y="465222"/>
                  <a:pt x="877404" y="474930"/>
                  <a:pt x="861155" y="458680"/>
                </a:cubicBezTo>
                <a:lnTo>
                  <a:pt x="849318" y="446843"/>
                </a:lnTo>
                <a:cubicBezTo>
                  <a:pt x="847345" y="444870"/>
                  <a:pt x="846047" y="441806"/>
                  <a:pt x="843400" y="440924"/>
                </a:cubicBezTo>
                <a:lnTo>
                  <a:pt x="825645" y="435006"/>
                </a:lnTo>
                <a:cubicBezTo>
                  <a:pt x="814085" y="423448"/>
                  <a:pt x="826214" y="433811"/>
                  <a:pt x="810849" y="426128"/>
                </a:cubicBezTo>
                <a:cubicBezTo>
                  <a:pt x="807668" y="424537"/>
                  <a:pt x="804748" y="422432"/>
                  <a:pt x="801971" y="420210"/>
                </a:cubicBezTo>
                <a:cubicBezTo>
                  <a:pt x="799792" y="418467"/>
                  <a:pt x="798445" y="415727"/>
                  <a:pt x="796052" y="414291"/>
                </a:cubicBezTo>
                <a:cubicBezTo>
                  <a:pt x="793377" y="412686"/>
                  <a:pt x="789965" y="412727"/>
                  <a:pt x="787175" y="411332"/>
                </a:cubicBezTo>
                <a:cubicBezTo>
                  <a:pt x="783994" y="409742"/>
                  <a:pt x="781547" y="406858"/>
                  <a:pt x="778297" y="405414"/>
                </a:cubicBezTo>
                <a:cubicBezTo>
                  <a:pt x="772596" y="402880"/>
                  <a:pt x="766460" y="401468"/>
                  <a:pt x="760542" y="399495"/>
                </a:cubicBezTo>
                <a:cubicBezTo>
                  <a:pt x="739272" y="392405"/>
                  <a:pt x="765816" y="401002"/>
                  <a:pt x="739827" y="393577"/>
                </a:cubicBezTo>
                <a:cubicBezTo>
                  <a:pt x="736828" y="392720"/>
                  <a:pt x="733909" y="391604"/>
                  <a:pt x="730950" y="390618"/>
                </a:cubicBezTo>
                <a:cubicBezTo>
                  <a:pt x="719389" y="379057"/>
                  <a:pt x="731520" y="389423"/>
                  <a:pt x="716153" y="381740"/>
                </a:cubicBezTo>
                <a:cubicBezTo>
                  <a:pt x="712972" y="380150"/>
                  <a:pt x="710053" y="378044"/>
                  <a:pt x="707276" y="375822"/>
                </a:cubicBezTo>
                <a:cubicBezTo>
                  <a:pt x="705097" y="374079"/>
                  <a:pt x="703853" y="371151"/>
                  <a:pt x="701357" y="369903"/>
                </a:cubicBezTo>
                <a:cubicBezTo>
                  <a:pt x="695777" y="367113"/>
                  <a:pt x="689520" y="365958"/>
                  <a:pt x="683602" y="363985"/>
                </a:cubicBezTo>
                <a:lnTo>
                  <a:pt x="674724" y="361025"/>
                </a:lnTo>
                <a:cubicBezTo>
                  <a:pt x="671765" y="360039"/>
                  <a:pt x="668442" y="359796"/>
                  <a:pt x="665847" y="358066"/>
                </a:cubicBezTo>
                <a:cubicBezTo>
                  <a:pt x="654373" y="350418"/>
                  <a:pt x="660343" y="353273"/>
                  <a:pt x="648091" y="349189"/>
                </a:cubicBezTo>
                <a:cubicBezTo>
                  <a:pt x="647105" y="346230"/>
                  <a:pt x="647840" y="341859"/>
                  <a:pt x="645132" y="340311"/>
                </a:cubicBezTo>
                <a:cubicBezTo>
                  <a:pt x="639923" y="337334"/>
                  <a:pt x="633307" y="338264"/>
                  <a:pt x="627377" y="337352"/>
                </a:cubicBezTo>
                <a:cubicBezTo>
                  <a:pt x="620483" y="336291"/>
                  <a:pt x="613567" y="335379"/>
                  <a:pt x="606662" y="334392"/>
                </a:cubicBezTo>
                <a:cubicBezTo>
                  <a:pt x="597285" y="331267"/>
                  <a:pt x="597102" y="332071"/>
                  <a:pt x="588907" y="325515"/>
                </a:cubicBezTo>
                <a:cubicBezTo>
                  <a:pt x="586728" y="323772"/>
                  <a:pt x="585310" y="321144"/>
                  <a:pt x="582988" y="319596"/>
                </a:cubicBezTo>
                <a:cubicBezTo>
                  <a:pt x="573171" y="313051"/>
                  <a:pt x="561648" y="310562"/>
                  <a:pt x="550437" y="307759"/>
                </a:cubicBezTo>
                <a:cubicBezTo>
                  <a:pt x="544934" y="302257"/>
                  <a:pt x="543103" y="299653"/>
                  <a:pt x="535641" y="295922"/>
                </a:cubicBezTo>
                <a:cubicBezTo>
                  <a:pt x="531397" y="293800"/>
                  <a:pt x="518716" y="290952"/>
                  <a:pt x="514926" y="290004"/>
                </a:cubicBezTo>
                <a:cubicBezTo>
                  <a:pt x="511967" y="288031"/>
                  <a:pt x="509230" y="285676"/>
                  <a:pt x="506049" y="284086"/>
                </a:cubicBezTo>
                <a:cubicBezTo>
                  <a:pt x="503259" y="282691"/>
                  <a:pt x="499846" y="282731"/>
                  <a:pt x="497171" y="281126"/>
                </a:cubicBezTo>
                <a:cubicBezTo>
                  <a:pt x="494779" y="279691"/>
                  <a:pt x="493573" y="276756"/>
                  <a:pt x="491252" y="275208"/>
                </a:cubicBezTo>
                <a:cubicBezTo>
                  <a:pt x="487582" y="272761"/>
                  <a:pt x="483512" y="270927"/>
                  <a:pt x="479416" y="269289"/>
                </a:cubicBezTo>
                <a:cubicBezTo>
                  <a:pt x="473623" y="266972"/>
                  <a:pt x="467579" y="265344"/>
                  <a:pt x="461660" y="263371"/>
                </a:cubicBezTo>
                <a:lnTo>
                  <a:pt x="452783" y="260412"/>
                </a:lnTo>
                <a:cubicBezTo>
                  <a:pt x="450810" y="258439"/>
                  <a:pt x="449257" y="255929"/>
                  <a:pt x="446864" y="254493"/>
                </a:cubicBezTo>
                <a:cubicBezTo>
                  <a:pt x="444189" y="252888"/>
                  <a:pt x="440422" y="253483"/>
                  <a:pt x="437986" y="251534"/>
                </a:cubicBezTo>
                <a:cubicBezTo>
                  <a:pt x="435209" y="249312"/>
                  <a:pt x="434583" y="245171"/>
                  <a:pt x="432068" y="242656"/>
                </a:cubicBezTo>
                <a:cubicBezTo>
                  <a:pt x="426333" y="236921"/>
                  <a:pt x="421532" y="236185"/>
                  <a:pt x="414313" y="233779"/>
                </a:cubicBezTo>
                <a:cubicBezTo>
                  <a:pt x="411354" y="231806"/>
                  <a:pt x="408685" y="229305"/>
                  <a:pt x="405435" y="227860"/>
                </a:cubicBezTo>
                <a:cubicBezTo>
                  <a:pt x="399734" y="225326"/>
                  <a:pt x="387680" y="221942"/>
                  <a:pt x="387680" y="221942"/>
                </a:cubicBezTo>
                <a:cubicBezTo>
                  <a:pt x="367329" y="208375"/>
                  <a:pt x="376672" y="212354"/>
                  <a:pt x="361047" y="207146"/>
                </a:cubicBezTo>
                <a:cubicBezTo>
                  <a:pt x="358088" y="205173"/>
                  <a:pt x="355350" y="202818"/>
                  <a:pt x="352169" y="201227"/>
                </a:cubicBezTo>
                <a:cubicBezTo>
                  <a:pt x="349379" y="199832"/>
                  <a:pt x="346018" y="199783"/>
                  <a:pt x="343291" y="198268"/>
                </a:cubicBezTo>
                <a:cubicBezTo>
                  <a:pt x="312765" y="181309"/>
                  <a:pt x="336747" y="190167"/>
                  <a:pt x="316658" y="183472"/>
                </a:cubicBezTo>
                <a:cubicBezTo>
                  <a:pt x="304030" y="175053"/>
                  <a:pt x="299809" y="171179"/>
                  <a:pt x="287066" y="165717"/>
                </a:cubicBezTo>
                <a:cubicBezTo>
                  <a:pt x="284199" y="164488"/>
                  <a:pt x="280915" y="164272"/>
                  <a:pt x="278188" y="162757"/>
                </a:cubicBezTo>
                <a:cubicBezTo>
                  <a:pt x="249363" y="146743"/>
                  <a:pt x="271728" y="153746"/>
                  <a:pt x="248596" y="147961"/>
                </a:cubicBezTo>
                <a:cubicBezTo>
                  <a:pt x="244650" y="145002"/>
                  <a:pt x="241170" y="141290"/>
                  <a:pt x="236759" y="139084"/>
                </a:cubicBezTo>
                <a:cubicBezTo>
                  <a:pt x="220221" y="130815"/>
                  <a:pt x="226708" y="143232"/>
                  <a:pt x="207167" y="130206"/>
                </a:cubicBezTo>
                <a:cubicBezTo>
                  <a:pt x="195694" y="122558"/>
                  <a:pt x="201663" y="125413"/>
                  <a:pt x="189412" y="121328"/>
                </a:cubicBezTo>
                <a:cubicBezTo>
                  <a:pt x="186453" y="118369"/>
                  <a:pt x="184168" y="114527"/>
                  <a:pt x="180534" y="112451"/>
                </a:cubicBezTo>
                <a:cubicBezTo>
                  <a:pt x="177003" y="110433"/>
                  <a:pt x="172608" y="110608"/>
                  <a:pt x="168697" y="109491"/>
                </a:cubicBezTo>
                <a:cubicBezTo>
                  <a:pt x="165698" y="108634"/>
                  <a:pt x="162778" y="107518"/>
                  <a:pt x="159819" y="106532"/>
                </a:cubicBezTo>
                <a:cubicBezTo>
                  <a:pt x="156860" y="104559"/>
                  <a:pt x="153719" y="102836"/>
                  <a:pt x="150942" y="100614"/>
                </a:cubicBezTo>
                <a:cubicBezTo>
                  <a:pt x="148763" y="98871"/>
                  <a:pt x="147519" y="95943"/>
                  <a:pt x="145023" y="94695"/>
                </a:cubicBezTo>
                <a:cubicBezTo>
                  <a:pt x="141385" y="92876"/>
                  <a:pt x="137132" y="92722"/>
                  <a:pt x="133186" y="91736"/>
                </a:cubicBezTo>
                <a:cubicBezTo>
                  <a:pt x="127268" y="87790"/>
                  <a:pt x="122179" y="82148"/>
                  <a:pt x="115431" y="79899"/>
                </a:cubicBezTo>
                <a:lnTo>
                  <a:pt x="97676" y="73981"/>
                </a:lnTo>
                <a:cubicBezTo>
                  <a:pt x="91757" y="70035"/>
                  <a:pt x="84949" y="67174"/>
                  <a:pt x="79920" y="62144"/>
                </a:cubicBezTo>
                <a:cubicBezTo>
                  <a:pt x="77947" y="60171"/>
                  <a:pt x="76394" y="57660"/>
                  <a:pt x="74002" y="56225"/>
                </a:cubicBezTo>
                <a:cubicBezTo>
                  <a:pt x="71327" y="54620"/>
                  <a:pt x="68083" y="54252"/>
                  <a:pt x="65124" y="53266"/>
                </a:cubicBezTo>
                <a:cubicBezTo>
                  <a:pt x="62165" y="51293"/>
                  <a:pt x="59024" y="49570"/>
                  <a:pt x="56247" y="47348"/>
                </a:cubicBezTo>
                <a:cubicBezTo>
                  <a:pt x="54068" y="45605"/>
                  <a:pt x="52721" y="42865"/>
                  <a:pt x="50328" y="41429"/>
                </a:cubicBezTo>
                <a:cubicBezTo>
                  <a:pt x="47653" y="39824"/>
                  <a:pt x="44409" y="39456"/>
                  <a:pt x="41450" y="38470"/>
                </a:cubicBezTo>
                <a:lnTo>
                  <a:pt x="26654" y="23674"/>
                </a:lnTo>
                <a:cubicBezTo>
                  <a:pt x="23695" y="20715"/>
                  <a:pt x="21520" y="16667"/>
                  <a:pt x="17777" y="14796"/>
                </a:cubicBezTo>
                <a:lnTo>
                  <a:pt x="5940" y="8878"/>
                </a:lnTo>
                <a:cubicBezTo>
                  <a:pt x="-676" y="2262"/>
                  <a:pt x="21" y="5749"/>
                  <a:pt x="21" y="0"/>
                </a:cubicBezTo>
              </a:path>
            </a:pathLst>
          </a:custGeom>
          <a:no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517931" y="6449859"/>
            <a:ext cx="2877132" cy="276999"/>
          </a:xfrm>
          <a:prstGeom prst="rect">
            <a:avLst/>
          </a:prstGeom>
          <a:noFill/>
        </p:spPr>
        <p:txBody>
          <a:bodyPr wrap="square" rtlCol="0">
            <a:spAutoFit/>
          </a:bodyPr>
          <a:lstStyle/>
          <a:p>
            <a:r>
              <a:rPr lang="en-US" sz="1200" b="1" dirty="0" smtClean="0"/>
              <a:t>Typical cross-section of Kendrick Street [4]</a:t>
            </a:r>
            <a:endParaRPr lang="en-US" sz="1400" b="1" dirty="0"/>
          </a:p>
        </p:txBody>
      </p:sp>
      <p:sp>
        <p:nvSpPr>
          <p:cNvPr id="27" name="TextBox 26"/>
          <p:cNvSpPr txBox="1"/>
          <p:nvPr/>
        </p:nvSpPr>
        <p:spPr>
          <a:xfrm>
            <a:off x="5218822" y="3509750"/>
            <a:ext cx="3590365" cy="276999"/>
          </a:xfrm>
          <a:prstGeom prst="rect">
            <a:avLst/>
          </a:prstGeom>
          <a:noFill/>
        </p:spPr>
        <p:txBody>
          <a:bodyPr wrap="square" rtlCol="0">
            <a:spAutoFit/>
          </a:bodyPr>
          <a:lstStyle/>
          <a:p>
            <a:r>
              <a:rPr lang="en-US" sz="1200" b="1" dirty="0" smtClean="0"/>
              <a:t>Cyclist on sidewalk and random street parking [4]</a:t>
            </a:r>
            <a:endParaRPr lang="en-US" sz="1400" b="1" dirty="0"/>
          </a:p>
        </p:txBody>
      </p:sp>
      <p:sp>
        <p:nvSpPr>
          <p:cNvPr id="6" name="TextBox 5"/>
          <p:cNvSpPr txBox="1"/>
          <p:nvPr/>
        </p:nvSpPr>
        <p:spPr>
          <a:xfrm rot="1760392">
            <a:off x="1498344" y="4756765"/>
            <a:ext cx="1243746" cy="261610"/>
          </a:xfrm>
          <a:prstGeom prst="rect">
            <a:avLst/>
          </a:prstGeom>
          <a:solidFill>
            <a:schemeClr val="bg1">
              <a:lumMod val="85000"/>
            </a:schemeClr>
          </a:solidFill>
        </p:spPr>
        <p:txBody>
          <a:bodyPr wrap="square" rtlCol="0">
            <a:spAutoFit/>
          </a:bodyPr>
          <a:lstStyle/>
          <a:p>
            <a:r>
              <a:rPr lang="en-US" sz="1100" dirty="0" smtClean="0"/>
              <a:t>Karen Cooper Trail</a:t>
            </a:r>
            <a:endParaRPr lang="en-US" sz="1100" dirty="0"/>
          </a:p>
        </p:txBody>
      </p:sp>
      <p:sp>
        <p:nvSpPr>
          <p:cNvPr id="28" name="TextBox 27"/>
          <p:cNvSpPr txBox="1"/>
          <p:nvPr/>
        </p:nvSpPr>
        <p:spPr>
          <a:xfrm>
            <a:off x="8220892" y="60259"/>
            <a:ext cx="881172" cy="369332"/>
          </a:xfrm>
          <a:prstGeom prst="rect">
            <a:avLst/>
          </a:prstGeom>
          <a:noFill/>
        </p:spPr>
        <p:txBody>
          <a:bodyPr wrap="square" rtlCol="0">
            <a:spAutoFit/>
          </a:bodyPr>
          <a:lstStyle/>
          <a:p>
            <a:r>
              <a:rPr lang="en-US" dirty="0" smtClean="0">
                <a:solidFill>
                  <a:schemeClr val="bg1">
                    <a:lumMod val="50000"/>
                  </a:schemeClr>
                </a:solidFill>
              </a:rPr>
              <a:t>Sobie 7 </a:t>
            </a:r>
            <a:endParaRPr lang="en-US" dirty="0">
              <a:solidFill>
                <a:schemeClr val="bg1">
                  <a:lumMod val="50000"/>
                </a:schemeClr>
              </a:solidFill>
            </a:endParaRPr>
          </a:p>
        </p:txBody>
      </p:sp>
      <p:sp>
        <p:nvSpPr>
          <p:cNvPr id="30" name="Title 1"/>
          <p:cNvSpPr txBox="1">
            <a:spLocks/>
          </p:cNvSpPr>
          <p:nvPr/>
        </p:nvSpPr>
        <p:spPr>
          <a:xfrm>
            <a:off x="1664784" y="334537"/>
            <a:ext cx="6858000" cy="6096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000" b="1" cap="all" dirty="0" smtClean="0"/>
              <a:t>Existing conditions</a:t>
            </a:r>
            <a:endParaRPr lang="en-US" sz="4000" b="1" cap="all" dirty="0"/>
          </a:p>
        </p:txBody>
      </p:sp>
      <p:grpSp>
        <p:nvGrpSpPr>
          <p:cNvPr id="17" name="Group 16"/>
          <p:cNvGrpSpPr/>
          <p:nvPr/>
        </p:nvGrpSpPr>
        <p:grpSpPr>
          <a:xfrm>
            <a:off x="131081" y="0"/>
            <a:ext cx="1174595" cy="6858000"/>
            <a:chOff x="319668" y="0"/>
            <a:chExt cx="1174595" cy="6858000"/>
          </a:xfrm>
          <a:solidFill>
            <a:schemeClr val="tx1">
              <a:lumMod val="75000"/>
              <a:lumOff val="25000"/>
            </a:schemeClr>
          </a:solidFill>
        </p:grpSpPr>
        <p:sp>
          <p:nvSpPr>
            <p:cNvPr id="29" name="Rectangle 28"/>
            <p:cNvSpPr/>
            <p:nvPr/>
          </p:nvSpPr>
          <p:spPr>
            <a:xfrm>
              <a:off x="319668" y="0"/>
              <a:ext cx="1174595" cy="6858000"/>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1" name="Straight Connector 30"/>
            <p:cNvCxnSpPr/>
            <p:nvPr/>
          </p:nvCxnSpPr>
          <p:spPr>
            <a:xfrm>
              <a:off x="355372"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451498"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90329" y="0"/>
              <a:ext cx="0" cy="6858000"/>
            </a:xfrm>
            <a:prstGeom prst="line">
              <a:avLst/>
            </a:prstGeom>
            <a:grpFill/>
            <a:ln w="63500">
              <a:solidFill>
                <a:srgbClr val="FFFF66"/>
              </a:solidFill>
              <a:prstDash val="dash"/>
            </a:ln>
          </p:spPr>
          <p:style>
            <a:lnRef idx="1">
              <a:schemeClr val="accent1"/>
            </a:lnRef>
            <a:fillRef idx="0">
              <a:schemeClr val="accent1"/>
            </a:fillRef>
            <a:effectRef idx="0">
              <a:schemeClr val="accent1"/>
            </a:effectRef>
            <a:fontRef idx="minor">
              <a:schemeClr val="tx1"/>
            </a:fontRef>
          </p:style>
        </p:cxnSp>
      </p:gr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6" y="5796728"/>
            <a:ext cx="1514474" cy="1009650"/>
          </a:xfrm>
          <a:prstGeom prst="rect">
            <a:avLst/>
          </a:prstGeom>
          <a:effectLst>
            <a:glow rad="63500">
              <a:schemeClr val="accent3">
                <a:satMod val="175000"/>
                <a:alpha val="40000"/>
              </a:schemeClr>
            </a:glow>
          </a:effectLst>
        </p:spPr>
      </p:pic>
      <p:pic>
        <p:nvPicPr>
          <p:cNvPr id="11" name="Picture 10"/>
          <p:cNvPicPr/>
          <p:nvPr/>
        </p:nvPicPr>
        <p:blipFill rotWithShape="1">
          <a:blip r:embed="rId6" cstate="print">
            <a:extLst>
              <a:ext uri="{28A0092B-C50C-407E-A947-70E740481C1C}">
                <a14:useLocalDpi xmlns:a14="http://schemas.microsoft.com/office/drawing/2010/main" val="0"/>
              </a:ext>
            </a:extLst>
          </a:blip>
          <a:srcRect l="7470" r="31530"/>
          <a:stretch/>
        </p:blipFill>
        <p:spPr bwMode="auto">
          <a:xfrm>
            <a:off x="1548133" y="1293552"/>
            <a:ext cx="3469903" cy="5186568"/>
          </a:xfrm>
          <a:prstGeom prst="rect">
            <a:avLst/>
          </a:prstGeom>
          <a:noFill/>
        </p:spPr>
      </p:pic>
    </p:spTree>
    <p:extLst>
      <p:ext uri="{BB962C8B-B14F-4D97-AF65-F5344CB8AC3E}">
        <p14:creationId xmlns:p14="http://schemas.microsoft.com/office/powerpoint/2010/main" val="76559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9056" y="960039"/>
            <a:ext cx="6605358" cy="5610905"/>
          </a:xfrm>
          <a:prstGeom prst="rect">
            <a:avLst/>
          </a:prstGeom>
        </p:spPr>
      </p:pic>
      <p:sp>
        <p:nvSpPr>
          <p:cNvPr id="8" name="Oval 7"/>
          <p:cNvSpPr/>
          <p:nvPr/>
        </p:nvSpPr>
        <p:spPr>
          <a:xfrm>
            <a:off x="4285754" y="960039"/>
            <a:ext cx="415536" cy="4155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1 9"/>
          <p:cNvSpPr/>
          <p:nvPr/>
        </p:nvSpPr>
        <p:spPr>
          <a:xfrm>
            <a:off x="1815730" y="962066"/>
            <a:ext cx="1661824" cy="548640"/>
          </a:xfrm>
          <a:prstGeom prst="borderCallout1">
            <a:avLst>
              <a:gd name="adj1" fmla="val 47736"/>
              <a:gd name="adj2" fmla="val 147840"/>
              <a:gd name="adj3" fmla="val 53080"/>
              <a:gd name="adj4" fmla="val 101173"/>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Kendrick Street Project Limits</a:t>
            </a:r>
            <a:endParaRPr lang="en-US" dirty="0">
              <a:solidFill>
                <a:srgbClr val="FF0000"/>
              </a:solidFill>
            </a:endParaRPr>
          </a:p>
        </p:txBody>
      </p:sp>
      <p:sp>
        <p:nvSpPr>
          <p:cNvPr id="18" name="TextBox 17"/>
          <p:cNvSpPr txBox="1"/>
          <p:nvPr/>
        </p:nvSpPr>
        <p:spPr>
          <a:xfrm>
            <a:off x="4020302" y="6570944"/>
            <a:ext cx="2345664" cy="276999"/>
          </a:xfrm>
          <a:prstGeom prst="rect">
            <a:avLst/>
          </a:prstGeom>
          <a:noFill/>
        </p:spPr>
        <p:txBody>
          <a:bodyPr wrap="square" rtlCol="0">
            <a:spAutoFit/>
          </a:bodyPr>
          <a:lstStyle/>
          <a:p>
            <a:r>
              <a:rPr lang="en-US" sz="1200" b="1" dirty="0" smtClean="0"/>
              <a:t>Downtown FUTS Concept Plan [5]</a:t>
            </a:r>
            <a:endParaRPr lang="en-US" sz="1400" b="1" dirty="0"/>
          </a:p>
        </p:txBody>
      </p:sp>
      <p:sp>
        <p:nvSpPr>
          <p:cNvPr id="19" name="TextBox 18"/>
          <p:cNvSpPr txBox="1"/>
          <p:nvPr/>
        </p:nvSpPr>
        <p:spPr>
          <a:xfrm>
            <a:off x="8220892" y="60259"/>
            <a:ext cx="881172" cy="369332"/>
          </a:xfrm>
          <a:prstGeom prst="rect">
            <a:avLst/>
          </a:prstGeom>
          <a:noFill/>
        </p:spPr>
        <p:txBody>
          <a:bodyPr wrap="square" rtlCol="0">
            <a:spAutoFit/>
          </a:bodyPr>
          <a:lstStyle/>
          <a:p>
            <a:r>
              <a:rPr lang="en-US" dirty="0" smtClean="0">
                <a:solidFill>
                  <a:schemeClr val="bg1">
                    <a:lumMod val="50000"/>
                  </a:schemeClr>
                </a:solidFill>
              </a:rPr>
              <a:t>Sobie 8 </a:t>
            </a:r>
            <a:endParaRPr lang="en-US" dirty="0">
              <a:solidFill>
                <a:schemeClr val="bg1">
                  <a:lumMod val="50000"/>
                </a:schemeClr>
              </a:solidFill>
            </a:endParaRPr>
          </a:p>
        </p:txBody>
      </p:sp>
      <p:sp>
        <p:nvSpPr>
          <p:cNvPr id="24" name="Title 1"/>
          <p:cNvSpPr txBox="1">
            <a:spLocks/>
          </p:cNvSpPr>
          <p:nvPr/>
        </p:nvSpPr>
        <p:spPr>
          <a:xfrm>
            <a:off x="1664784" y="334537"/>
            <a:ext cx="7071592" cy="6096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000" b="1" cap="all" dirty="0" smtClean="0"/>
              <a:t>Future plan for </a:t>
            </a:r>
            <a:r>
              <a:rPr lang="en-US" sz="4000" b="1" cap="all" dirty="0" err="1" smtClean="0"/>
              <a:t>futs</a:t>
            </a:r>
            <a:r>
              <a:rPr lang="en-US" sz="4000" b="1" cap="all" dirty="0" smtClean="0"/>
              <a:t> trail</a:t>
            </a:r>
            <a:endParaRPr lang="en-US" sz="4000" b="1" cap="all" dirty="0"/>
          </a:p>
        </p:txBody>
      </p:sp>
      <p:grpSp>
        <p:nvGrpSpPr>
          <p:cNvPr id="13" name="Group 12"/>
          <p:cNvGrpSpPr/>
          <p:nvPr/>
        </p:nvGrpSpPr>
        <p:grpSpPr>
          <a:xfrm>
            <a:off x="131081" y="0"/>
            <a:ext cx="1174595" cy="6858000"/>
            <a:chOff x="319668" y="0"/>
            <a:chExt cx="1174595" cy="6858000"/>
          </a:xfrm>
          <a:solidFill>
            <a:schemeClr val="tx1">
              <a:lumMod val="75000"/>
              <a:lumOff val="25000"/>
            </a:schemeClr>
          </a:solidFill>
        </p:grpSpPr>
        <p:sp>
          <p:nvSpPr>
            <p:cNvPr id="14" name="Rectangle 13"/>
            <p:cNvSpPr/>
            <p:nvPr/>
          </p:nvSpPr>
          <p:spPr>
            <a:xfrm>
              <a:off x="319668" y="0"/>
              <a:ext cx="1174595" cy="6858000"/>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5" name="Straight Connector 14"/>
            <p:cNvCxnSpPr/>
            <p:nvPr/>
          </p:nvCxnSpPr>
          <p:spPr>
            <a:xfrm>
              <a:off x="355372"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51498"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90329" y="0"/>
              <a:ext cx="0" cy="6858000"/>
            </a:xfrm>
            <a:prstGeom prst="line">
              <a:avLst/>
            </a:prstGeom>
            <a:grpFill/>
            <a:ln w="63500">
              <a:solidFill>
                <a:srgbClr val="FFFF66"/>
              </a:solidFill>
              <a:prstDash val="dash"/>
            </a:ln>
          </p:spPr>
          <p:style>
            <a:lnRef idx="1">
              <a:schemeClr val="accent1"/>
            </a:lnRef>
            <a:fillRef idx="0">
              <a:schemeClr val="accent1"/>
            </a:fillRef>
            <a:effectRef idx="0">
              <a:schemeClr val="accent1"/>
            </a:effectRef>
            <a:fontRef idx="minor">
              <a:schemeClr val="tx1"/>
            </a:fontRef>
          </p:style>
        </p:cxnSp>
      </p:gr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6" y="5796728"/>
            <a:ext cx="1514474" cy="10096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469709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33758" y="991520"/>
            <a:ext cx="7910242" cy="4120307"/>
          </a:xfrm>
        </p:spPr>
        <p:txBody>
          <a:bodyPr>
            <a:noAutofit/>
          </a:bodyPr>
          <a:lstStyle/>
          <a:p>
            <a:pPr marL="285750" indent="-285750" algn="l">
              <a:buFont typeface="Arial" panose="020B0604020202020204" pitchFamily="34" charset="0"/>
              <a:buChar char="•"/>
            </a:pPr>
            <a:r>
              <a:rPr lang="en-US" sz="2800" b="1" dirty="0" smtClean="0"/>
              <a:t>National Association of City Transportation Officials (NACTO)</a:t>
            </a:r>
          </a:p>
          <a:p>
            <a:pPr marL="628650" lvl="1" indent="-285750" algn="l">
              <a:buFont typeface="Arial" panose="020B0604020202020204" pitchFamily="34" charset="0"/>
              <a:buChar char="•"/>
            </a:pPr>
            <a:r>
              <a:rPr lang="en-US" sz="2100" dirty="0" smtClean="0"/>
              <a:t>Bicycle boulevard design elements (nationally)</a:t>
            </a:r>
          </a:p>
          <a:p>
            <a:pPr marL="628650" lvl="1" indent="-285750" algn="l">
              <a:buFont typeface="Arial" panose="020B0604020202020204" pitchFamily="34" charset="0"/>
              <a:buChar char="•"/>
            </a:pPr>
            <a:r>
              <a:rPr lang="en-US" sz="2000" dirty="0" smtClean="0"/>
              <a:t>Route planning, signs and pavement markings, speed and volume management, street crossings, green infrastructure</a:t>
            </a:r>
          </a:p>
          <a:p>
            <a:pPr marL="285750" indent="-285750" algn="l">
              <a:buFont typeface="Arial" panose="020B0604020202020204" pitchFamily="34" charset="0"/>
              <a:buChar char="•"/>
            </a:pPr>
            <a:r>
              <a:rPr lang="en-US" sz="2800" b="1" dirty="0" smtClean="0"/>
              <a:t>Manual on Uniform and Traffic Control Devices</a:t>
            </a:r>
          </a:p>
          <a:p>
            <a:pPr marL="285750" indent="-285750" algn="l">
              <a:buFont typeface="Arial" panose="020B0604020202020204" pitchFamily="34" charset="0"/>
              <a:buChar char="•"/>
            </a:pPr>
            <a:r>
              <a:rPr lang="en-US" sz="2800" b="1" dirty="0" smtClean="0"/>
              <a:t>AASHTO Geometric Design Guide</a:t>
            </a:r>
          </a:p>
          <a:p>
            <a:pPr marL="628650" lvl="1" indent="-285750" algn="l">
              <a:buFont typeface="Arial" panose="020B0604020202020204" pitchFamily="34" charset="0"/>
              <a:buChar char="•"/>
            </a:pPr>
            <a:r>
              <a:rPr lang="en-US" sz="2100" dirty="0" smtClean="0"/>
              <a:t>National codes and standards for all road components</a:t>
            </a:r>
          </a:p>
          <a:p>
            <a:pPr marL="285750" indent="-285750" algn="l">
              <a:buFont typeface="Arial" panose="020B0604020202020204" pitchFamily="34" charset="0"/>
              <a:buChar char="•"/>
            </a:pPr>
            <a:r>
              <a:rPr lang="en-US" sz="2800" b="1" dirty="0" smtClean="0"/>
              <a:t>Arizona Department of Transportation / Flagstaff</a:t>
            </a:r>
          </a:p>
          <a:p>
            <a:pPr marL="628650" lvl="1" indent="-285750" algn="l">
              <a:buFont typeface="Arial" panose="020B0604020202020204" pitchFamily="34" charset="0"/>
              <a:buChar char="•"/>
            </a:pPr>
            <a:r>
              <a:rPr lang="en-US" sz="2100" dirty="0" smtClean="0"/>
              <a:t>Local State and City standards</a:t>
            </a:r>
          </a:p>
        </p:txBody>
      </p:sp>
      <p:grpSp>
        <p:nvGrpSpPr>
          <p:cNvPr id="10" name="Group 9"/>
          <p:cNvGrpSpPr/>
          <p:nvPr/>
        </p:nvGrpSpPr>
        <p:grpSpPr>
          <a:xfrm>
            <a:off x="2141034" y="5407796"/>
            <a:ext cx="5905500" cy="1123950"/>
            <a:chOff x="0" y="0"/>
            <a:chExt cx="5905500" cy="1123950"/>
          </a:xfrm>
        </p:grpSpPr>
        <p:sp>
          <p:nvSpPr>
            <p:cNvPr id="11" name="Text Box 6"/>
            <p:cNvSpPr txBox="1"/>
            <p:nvPr/>
          </p:nvSpPr>
          <p:spPr>
            <a:xfrm>
              <a:off x="0" y="0"/>
              <a:ext cx="1676400" cy="1123950"/>
            </a:xfrm>
            <a:prstGeom prst="rect">
              <a:avLst/>
            </a:prstGeom>
            <a:solidFill>
              <a:schemeClr val="accent6"/>
            </a:solidFill>
            <a:ln w="381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NACTO Urban Bikeway Design Guide</a:t>
              </a:r>
              <a:endParaRPr lang="en-US" sz="1100" dirty="0">
                <a:effectLst/>
                <a:ea typeface="Calibri" panose="020F0502020204030204" pitchFamily="34" charset="0"/>
                <a:cs typeface="Times New Roman" panose="02020603050405020304" pitchFamily="18" charset="0"/>
              </a:endParaRPr>
            </a:p>
          </p:txBody>
        </p:sp>
        <p:sp>
          <p:nvSpPr>
            <p:cNvPr id="12" name="Text Box 7"/>
            <p:cNvSpPr txBox="1"/>
            <p:nvPr/>
          </p:nvSpPr>
          <p:spPr>
            <a:xfrm>
              <a:off x="2114550" y="0"/>
              <a:ext cx="1676400" cy="1123950"/>
            </a:xfrm>
            <a:prstGeom prst="rect">
              <a:avLst/>
            </a:prstGeom>
            <a:solidFill>
              <a:schemeClr val="accent5"/>
            </a:solidFill>
            <a:ln w="381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MUTCD / AASHTO Geometric Design Guide</a:t>
              </a:r>
              <a:endParaRPr lang="en-US" sz="1100" dirty="0">
                <a:effectLst/>
                <a:ea typeface="Calibri" panose="020F0502020204030204" pitchFamily="34" charset="0"/>
                <a:cs typeface="Times New Roman" panose="02020603050405020304" pitchFamily="18" charset="0"/>
              </a:endParaRPr>
            </a:p>
          </p:txBody>
        </p:sp>
        <p:sp>
          <p:nvSpPr>
            <p:cNvPr id="16" name="Text Box 8"/>
            <p:cNvSpPr txBox="1"/>
            <p:nvPr/>
          </p:nvSpPr>
          <p:spPr>
            <a:xfrm>
              <a:off x="4229100" y="0"/>
              <a:ext cx="1676400" cy="1123950"/>
            </a:xfrm>
            <a:prstGeom prst="rect">
              <a:avLst/>
            </a:prstGeom>
            <a:solidFill>
              <a:schemeClr val="accent2"/>
            </a:solidFill>
            <a:ln w="381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ADOT Design Manual </a:t>
              </a:r>
              <a:endParaRPr lang="en-US" sz="1100" dirty="0">
                <a:effectLst/>
                <a:ea typeface="Calibri" panose="020F0502020204030204" pitchFamily="34" charset="0"/>
                <a:cs typeface="Times New Roman" panose="02020603050405020304" pitchFamily="18" charset="0"/>
              </a:endParaRPr>
            </a:p>
          </p:txBody>
        </p:sp>
        <p:sp>
          <p:nvSpPr>
            <p:cNvPr id="17" name="Right Arrow 16"/>
            <p:cNvSpPr/>
            <p:nvPr/>
          </p:nvSpPr>
          <p:spPr>
            <a:xfrm>
              <a:off x="1676400" y="400050"/>
              <a:ext cx="409575" cy="4000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ight Arrow 17"/>
            <p:cNvSpPr/>
            <p:nvPr/>
          </p:nvSpPr>
          <p:spPr>
            <a:xfrm>
              <a:off x="3810000" y="409575"/>
              <a:ext cx="400050" cy="4000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0" name="TextBox 19"/>
          <p:cNvSpPr txBox="1"/>
          <p:nvPr/>
        </p:nvSpPr>
        <p:spPr>
          <a:xfrm>
            <a:off x="8220892" y="60259"/>
            <a:ext cx="881172" cy="369332"/>
          </a:xfrm>
          <a:prstGeom prst="rect">
            <a:avLst/>
          </a:prstGeom>
          <a:noFill/>
        </p:spPr>
        <p:txBody>
          <a:bodyPr wrap="square" rtlCol="0">
            <a:spAutoFit/>
          </a:bodyPr>
          <a:lstStyle/>
          <a:p>
            <a:r>
              <a:rPr lang="en-US" dirty="0" smtClean="0">
                <a:solidFill>
                  <a:schemeClr val="bg1">
                    <a:lumMod val="50000"/>
                  </a:schemeClr>
                </a:solidFill>
              </a:rPr>
              <a:t>Sobie 9 </a:t>
            </a:r>
            <a:endParaRPr lang="en-US" dirty="0">
              <a:solidFill>
                <a:schemeClr val="bg1">
                  <a:lumMod val="50000"/>
                </a:schemeClr>
              </a:solidFill>
            </a:endParaRPr>
          </a:p>
        </p:txBody>
      </p:sp>
      <p:sp>
        <p:nvSpPr>
          <p:cNvPr id="25" name="Title 1"/>
          <p:cNvSpPr txBox="1">
            <a:spLocks/>
          </p:cNvSpPr>
          <p:nvPr/>
        </p:nvSpPr>
        <p:spPr>
          <a:xfrm>
            <a:off x="1664784" y="334537"/>
            <a:ext cx="6858000" cy="6096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000" b="1" cap="all" dirty="0" smtClean="0"/>
              <a:t>Project methods</a:t>
            </a:r>
            <a:endParaRPr lang="en-US" sz="4000" b="1" cap="all" dirty="0"/>
          </a:p>
        </p:txBody>
      </p:sp>
      <p:grpSp>
        <p:nvGrpSpPr>
          <p:cNvPr id="26" name="Group 25"/>
          <p:cNvGrpSpPr/>
          <p:nvPr/>
        </p:nvGrpSpPr>
        <p:grpSpPr>
          <a:xfrm>
            <a:off x="131081" y="0"/>
            <a:ext cx="1174595" cy="6858000"/>
            <a:chOff x="319668" y="0"/>
            <a:chExt cx="1174595" cy="6858000"/>
          </a:xfrm>
          <a:solidFill>
            <a:schemeClr val="tx1">
              <a:lumMod val="75000"/>
              <a:lumOff val="25000"/>
            </a:schemeClr>
          </a:solidFill>
        </p:grpSpPr>
        <p:sp>
          <p:nvSpPr>
            <p:cNvPr id="27" name="Rectangle 26"/>
            <p:cNvSpPr/>
            <p:nvPr/>
          </p:nvSpPr>
          <p:spPr>
            <a:xfrm>
              <a:off x="319668" y="0"/>
              <a:ext cx="1174595" cy="6858000"/>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8" name="Straight Connector 27"/>
            <p:cNvCxnSpPr/>
            <p:nvPr/>
          </p:nvCxnSpPr>
          <p:spPr>
            <a:xfrm>
              <a:off x="355372"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451498" y="0"/>
              <a:ext cx="0" cy="6858000"/>
            </a:xfrm>
            <a:prstGeom prst="line">
              <a:avLst/>
            </a:prstGeom>
            <a:grpFill/>
            <a:ln w="635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90329" y="0"/>
              <a:ext cx="0" cy="6858000"/>
            </a:xfrm>
            <a:prstGeom prst="line">
              <a:avLst/>
            </a:prstGeom>
            <a:grpFill/>
            <a:ln w="63500">
              <a:solidFill>
                <a:srgbClr val="FFFF66"/>
              </a:solidFill>
              <a:prstDash val="dash"/>
            </a:ln>
          </p:spPr>
          <p:style>
            <a:lnRef idx="1">
              <a:schemeClr val="accent1"/>
            </a:lnRef>
            <a:fillRef idx="0">
              <a:schemeClr val="accent1"/>
            </a:fillRef>
            <a:effectRef idx="0">
              <a:schemeClr val="accent1"/>
            </a:effectRef>
            <a:fontRef idx="minor">
              <a:schemeClr val="tx1"/>
            </a:fontRef>
          </p:style>
        </p:cxnSp>
      </p:gr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6" y="5796728"/>
            <a:ext cx="1514474" cy="10096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681222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 Presentation.pptx" id="{79ED16EE-B247-4D27-ABC8-3DB868E65E1A}" vid="{0A5B8A66-3266-4B3F-AD5F-1B0733C826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2003</TotalTime>
  <Words>1267</Words>
  <Application>Microsoft Office PowerPoint</Application>
  <PresentationFormat>On-screen Show (4:3)</PresentationFormat>
  <Paragraphs>359</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Kendrick Street Bicycle Boulevard Final Design</vt:lpstr>
      <vt:lpstr>Project Personnel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Collection/Results – Vehicle Speeds</vt:lpstr>
      <vt:lpstr>Data Collection/Results – ADT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Company>Northern Arizona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Eugene Sobie</dc:creator>
  <cp:lastModifiedBy>Yousef A Y A M A Alkandari</cp:lastModifiedBy>
  <cp:revision>172</cp:revision>
  <dcterms:created xsi:type="dcterms:W3CDTF">2014-10-16T18:17:54Z</dcterms:created>
  <dcterms:modified xsi:type="dcterms:W3CDTF">2015-05-05T16:57:53Z</dcterms:modified>
</cp:coreProperties>
</file>